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5"/>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70"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Black" pitchFamily="34" charset="0"/>
        <a:ea typeface="+mn-ea"/>
        <a:cs typeface="+mn-cs"/>
      </a:defRPr>
    </a:lvl1pPr>
    <a:lvl2pPr marL="457200" algn="l" rtl="0" eaLnBrk="0" fontAlgn="base" hangingPunct="0">
      <a:spcBef>
        <a:spcPct val="0"/>
      </a:spcBef>
      <a:spcAft>
        <a:spcPct val="0"/>
      </a:spcAft>
      <a:defRPr kern="1200">
        <a:solidFill>
          <a:schemeClr val="tx1"/>
        </a:solidFill>
        <a:latin typeface="Arial Black" pitchFamily="34" charset="0"/>
        <a:ea typeface="+mn-ea"/>
        <a:cs typeface="+mn-cs"/>
      </a:defRPr>
    </a:lvl2pPr>
    <a:lvl3pPr marL="914400" algn="l" rtl="0" eaLnBrk="0" fontAlgn="base" hangingPunct="0">
      <a:spcBef>
        <a:spcPct val="0"/>
      </a:spcBef>
      <a:spcAft>
        <a:spcPct val="0"/>
      </a:spcAft>
      <a:defRPr kern="1200">
        <a:solidFill>
          <a:schemeClr val="tx1"/>
        </a:solidFill>
        <a:latin typeface="Arial Black" pitchFamily="34" charset="0"/>
        <a:ea typeface="+mn-ea"/>
        <a:cs typeface="+mn-cs"/>
      </a:defRPr>
    </a:lvl3pPr>
    <a:lvl4pPr marL="1371600" algn="l" rtl="0" eaLnBrk="0" fontAlgn="base" hangingPunct="0">
      <a:spcBef>
        <a:spcPct val="0"/>
      </a:spcBef>
      <a:spcAft>
        <a:spcPct val="0"/>
      </a:spcAft>
      <a:defRPr kern="1200">
        <a:solidFill>
          <a:schemeClr val="tx1"/>
        </a:solidFill>
        <a:latin typeface="Arial Black" pitchFamily="34" charset="0"/>
        <a:ea typeface="+mn-ea"/>
        <a:cs typeface="+mn-cs"/>
      </a:defRPr>
    </a:lvl4pPr>
    <a:lvl5pPr marL="1828800" algn="l" rtl="0" eaLnBrk="0" fontAlgn="base" hangingPunct="0">
      <a:spcBef>
        <a:spcPct val="0"/>
      </a:spcBef>
      <a:spcAft>
        <a:spcPct val="0"/>
      </a:spcAft>
      <a:defRPr kern="1200">
        <a:solidFill>
          <a:schemeClr val="tx1"/>
        </a:solidFill>
        <a:latin typeface="Arial Black" pitchFamily="34" charset="0"/>
        <a:ea typeface="+mn-ea"/>
        <a:cs typeface="+mn-cs"/>
      </a:defRPr>
    </a:lvl5pPr>
    <a:lvl6pPr marL="2286000" algn="l" defTabSz="914400" rtl="0" eaLnBrk="1" latinLnBrk="0" hangingPunct="1">
      <a:defRPr kern="1200">
        <a:solidFill>
          <a:schemeClr val="tx1"/>
        </a:solidFill>
        <a:latin typeface="Arial Black" pitchFamily="34" charset="0"/>
        <a:ea typeface="+mn-ea"/>
        <a:cs typeface="+mn-cs"/>
      </a:defRPr>
    </a:lvl6pPr>
    <a:lvl7pPr marL="2743200" algn="l" defTabSz="914400" rtl="0" eaLnBrk="1" latinLnBrk="0" hangingPunct="1">
      <a:defRPr kern="1200">
        <a:solidFill>
          <a:schemeClr val="tx1"/>
        </a:solidFill>
        <a:latin typeface="Arial Black" pitchFamily="34" charset="0"/>
        <a:ea typeface="+mn-ea"/>
        <a:cs typeface="+mn-cs"/>
      </a:defRPr>
    </a:lvl7pPr>
    <a:lvl8pPr marL="3200400" algn="l" defTabSz="914400" rtl="0" eaLnBrk="1" latinLnBrk="0" hangingPunct="1">
      <a:defRPr kern="1200">
        <a:solidFill>
          <a:schemeClr val="tx1"/>
        </a:solidFill>
        <a:latin typeface="Arial Black" pitchFamily="34" charset="0"/>
        <a:ea typeface="+mn-ea"/>
        <a:cs typeface="+mn-cs"/>
      </a:defRPr>
    </a:lvl8pPr>
    <a:lvl9pPr marL="3657600" algn="l" defTabSz="914400" rtl="0" eaLnBrk="1" latinLnBrk="0" hangingPunct="1">
      <a:defRPr kern="1200">
        <a:solidFill>
          <a:schemeClr val="tx1"/>
        </a:solidFill>
        <a:latin typeface="Arial Blac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27E30AC9-F12E-457E-9445-CBD2A87E1F5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D82AD-306B-4CDC-B2C4-598C3B089F4C}" type="slidenum">
              <a:rPr lang="en-US"/>
              <a:pPr/>
              <a:t>4</a:t>
            </a:fld>
            <a:endParaRPr 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980D1-71B1-4A8C-85E2-FC8E1191C1AF}" type="slidenum">
              <a:rPr lang="en-US"/>
              <a:pPr/>
              <a:t>15</a:t>
            </a:fld>
            <a:endParaRPr 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A60B62-B67A-4749-A894-E5B5AED1C739}" type="slidenum">
              <a:rPr lang="en-US"/>
              <a:pPr/>
              <a:t>16</a:t>
            </a:fld>
            <a:endParaRPr 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FACF2-A0A1-4775-B08C-D3D88FA827E0}" type="slidenum">
              <a:rPr lang="en-US"/>
              <a:pPr/>
              <a:t>17</a:t>
            </a:fld>
            <a:endParaRPr 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BE85F0-B42F-4776-8B8D-06472D8386BD}" type="slidenum">
              <a:rPr lang="en-US"/>
              <a:pPr/>
              <a:t>18</a:t>
            </a:fld>
            <a:endParaRPr 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7A0C18-363F-4E92-9321-1916C1837A28}" type="slidenum">
              <a:rPr lang="en-US"/>
              <a:pPr/>
              <a:t>19</a:t>
            </a:fld>
            <a:endParaRPr 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25400-58DB-494A-B425-92E39BAB9EF8}" type="slidenum">
              <a:rPr lang="en-US"/>
              <a:pPr/>
              <a:t>20</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898F8-55C2-4542-B5B8-CF2CDEAE54B1}" type="slidenum">
              <a:rPr lang="en-US"/>
              <a:pPr/>
              <a:t>21</a:t>
            </a:fld>
            <a:endParaRPr 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80511F-A7A8-4B35-A60D-8024443BC6FE}" type="slidenum">
              <a:rPr lang="en-US"/>
              <a:pPr/>
              <a:t>22</a:t>
            </a:fld>
            <a:endParaRPr 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FB1CD0-B74E-4E2D-BDDC-1C243E60217B}" type="slidenum">
              <a:rPr lang="en-US"/>
              <a:pPr/>
              <a:t>23</a:t>
            </a:fld>
            <a:endParaRPr lang="en-U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F9C62-3ED3-4192-9AC1-2D42FE332BCD}" type="slidenum">
              <a:rPr lang="en-US"/>
              <a:pPr/>
              <a:t>24</a:t>
            </a:fld>
            <a:endParaRPr lang="en-U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1BE30-681C-45CC-8620-0A3FB6CB389B}" type="slidenum">
              <a:rPr lang="en-US"/>
              <a:pPr/>
              <a:t>7</a:t>
            </a:fld>
            <a:endParaRPr lang="en-U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C2F7A-A327-4DFC-BC0E-AD552F06ECAB}" type="slidenum">
              <a:rPr lang="en-US"/>
              <a:pPr/>
              <a:t>25</a:t>
            </a:fld>
            <a:endParaRPr lang="en-US"/>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F85FAD-A2B4-4687-B457-F4015F23F645}" type="slidenum">
              <a:rPr lang="en-US"/>
              <a:pPr/>
              <a:t>26</a:t>
            </a:fld>
            <a:endParaRPr 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8C3D2C-5CB7-4F92-AB00-5FA2E6390A39}" type="slidenum">
              <a:rPr lang="en-US"/>
              <a:pPr/>
              <a:t>29</a:t>
            </a:fld>
            <a:endParaRPr lang="en-US"/>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1CD229-2313-4740-A498-E258E62AD5BF}" type="slidenum">
              <a:rPr lang="en-US"/>
              <a:pPr/>
              <a:t>8</a:t>
            </a:fld>
            <a:endParaRPr lang="en-U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7C1DB8-3BDD-4D52-B454-D56093703913}" type="slidenum">
              <a:rPr lang="en-US"/>
              <a:pPr/>
              <a:t>9</a:t>
            </a:fld>
            <a:endParaRPr 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F3BCDB-064A-4EFB-8B98-E3DC26CB629C}" type="slidenum">
              <a:rPr lang="en-US"/>
              <a:pPr/>
              <a:t>10</a:t>
            </a:fld>
            <a:endParaRPr 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746AF-4634-4A6B-8D8C-6F94DB670855}" type="slidenum">
              <a:rPr lang="en-US"/>
              <a:pPr/>
              <a:t>11</a:t>
            </a:fld>
            <a:endParaRPr 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608A0D-0BC6-4DA0-A05F-44E731BB7EF0}" type="slidenum">
              <a:rPr lang="en-US"/>
              <a:pPr/>
              <a:t>12</a:t>
            </a:fld>
            <a:endParaRPr 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7D968A-2E61-48F3-B265-15315537A210}" type="slidenum">
              <a:rPr lang="en-US"/>
              <a:pPr/>
              <a:t>13</a:t>
            </a:fld>
            <a:endParaRPr 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DA6F3-D3A0-4ABF-AAA6-5E05E6044747}" type="slidenum">
              <a:rPr lang="en-US"/>
              <a:pPr/>
              <a:t>14</a:t>
            </a:fld>
            <a:endParaRPr 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122" name="Group 2"/>
          <p:cNvGrpSpPr>
            <a:grpSpLocks/>
          </p:cNvGrpSpPr>
          <p:nvPr/>
        </p:nvGrpSpPr>
        <p:grpSpPr bwMode="auto">
          <a:xfrm>
            <a:off x="2084388" y="296863"/>
            <a:ext cx="6823075" cy="5353050"/>
            <a:chOff x="1313" y="187"/>
            <a:chExt cx="4298" cy="3372"/>
          </a:xfrm>
        </p:grpSpPr>
        <p:grpSp>
          <p:nvGrpSpPr>
            <p:cNvPr id="5123" name="Group 3"/>
            <p:cNvGrpSpPr>
              <a:grpSpLocks/>
            </p:cNvGrpSpPr>
            <p:nvPr/>
          </p:nvGrpSpPr>
          <p:grpSpPr bwMode="auto">
            <a:xfrm>
              <a:off x="2194" y="601"/>
              <a:ext cx="596" cy="447"/>
              <a:chOff x="0" y="0"/>
              <a:chExt cx="768" cy="576"/>
            </a:xfrm>
          </p:grpSpPr>
          <p:sp>
            <p:nvSpPr>
              <p:cNvPr id="5124"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5125"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5126" name="Group 6"/>
            <p:cNvGrpSpPr>
              <a:grpSpLocks/>
            </p:cNvGrpSpPr>
            <p:nvPr/>
          </p:nvGrpSpPr>
          <p:grpSpPr bwMode="auto">
            <a:xfrm>
              <a:off x="1313" y="187"/>
              <a:ext cx="4298" cy="3372"/>
              <a:chOff x="0" y="0"/>
              <a:chExt cx="5533" cy="4341"/>
            </a:xfrm>
          </p:grpSpPr>
          <p:grpSp>
            <p:nvGrpSpPr>
              <p:cNvPr id="5127" name="Group 7"/>
              <p:cNvGrpSpPr>
                <a:grpSpLocks/>
              </p:cNvGrpSpPr>
              <p:nvPr/>
            </p:nvGrpSpPr>
            <p:grpSpPr bwMode="auto">
              <a:xfrm>
                <a:off x="0" y="0"/>
                <a:ext cx="5470" cy="4341"/>
                <a:chOff x="0" y="0"/>
                <a:chExt cx="5470" cy="4341"/>
              </a:xfrm>
            </p:grpSpPr>
            <p:grpSp>
              <p:nvGrpSpPr>
                <p:cNvPr id="5128" name="Group 8"/>
                <p:cNvGrpSpPr>
                  <a:grpSpLocks/>
                </p:cNvGrpSpPr>
                <p:nvPr/>
              </p:nvGrpSpPr>
              <p:grpSpPr bwMode="auto">
                <a:xfrm>
                  <a:off x="1339" y="786"/>
                  <a:ext cx="2919" cy="2151"/>
                  <a:chOff x="1265" y="814"/>
                  <a:chExt cx="2919" cy="2151"/>
                </a:xfrm>
              </p:grpSpPr>
              <p:sp>
                <p:nvSpPr>
                  <p:cNvPr id="5129"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5130"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5131" name="Group 11"/>
                <p:cNvGrpSpPr>
                  <a:grpSpLocks/>
                </p:cNvGrpSpPr>
                <p:nvPr/>
              </p:nvGrpSpPr>
              <p:grpSpPr bwMode="auto">
                <a:xfrm>
                  <a:off x="0" y="0"/>
                  <a:ext cx="5470" cy="4341"/>
                  <a:chOff x="0" y="0"/>
                  <a:chExt cx="5470" cy="4341"/>
                </a:xfrm>
              </p:grpSpPr>
              <p:grpSp>
                <p:nvGrpSpPr>
                  <p:cNvPr id="5132" name="Group 12"/>
                  <p:cNvGrpSpPr>
                    <a:grpSpLocks/>
                  </p:cNvGrpSpPr>
                  <p:nvPr/>
                </p:nvGrpSpPr>
                <p:grpSpPr bwMode="auto">
                  <a:xfrm>
                    <a:off x="3545" y="1502"/>
                    <a:ext cx="1258" cy="2327"/>
                    <a:chOff x="3471" y="1530"/>
                    <a:chExt cx="1258" cy="2327"/>
                  </a:xfrm>
                </p:grpSpPr>
                <p:sp>
                  <p:nvSpPr>
                    <p:cNvPr id="5133" name="Freeform 13"/>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5134" name="Freeform 14"/>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35" name="Group 15"/>
                  <p:cNvGrpSpPr>
                    <a:grpSpLocks/>
                  </p:cNvGrpSpPr>
                  <p:nvPr/>
                </p:nvGrpSpPr>
                <p:grpSpPr bwMode="auto">
                  <a:xfrm>
                    <a:off x="2938" y="1991"/>
                    <a:ext cx="2463" cy="1332"/>
                    <a:chOff x="2864" y="2019"/>
                    <a:chExt cx="2463" cy="1332"/>
                  </a:xfrm>
                </p:grpSpPr>
                <p:sp>
                  <p:nvSpPr>
                    <p:cNvPr id="5136" name="Freeform 16"/>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37" name="Freeform 17"/>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38" name="Group 18"/>
                  <p:cNvGrpSpPr>
                    <a:grpSpLocks/>
                  </p:cNvGrpSpPr>
                  <p:nvPr/>
                </p:nvGrpSpPr>
                <p:grpSpPr bwMode="auto">
                  <a:xfrm>
                    <a:off x="2971" y="1804"/>
                    <a:ext cx="2477" cy="1064"/>
                    <a:chOff x="2897" y="1832"/>
                    <a:chExt cx="2477" cy="1064"/>
                  </a:xfrm>
                </p:grpSpPr>
                <p:sp>
                  <p:nvSpPr>
                    <p:cNvPr id="5139" name="Freeform 19"/>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40"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41" name="Group 21"/>
                  <p:cNvGrpSpPr>
                    <a:grpSpLocks/>
                  </p:cNvGrpSpPr>
                  <p:nvPr/>
                </p:nvGrpSpPr>
                <p:grpSpPr bwMode="auto">
                  <a:xfrm>
                    <a:off x="2998" y="1608"/>
                    <a:ext cx="2472" cy="927"/>
                    <a:chOff x="2924" y="1636"/>
                    <a:chExt cx="2472" cy="927"/>
                  </a:xfrm>
                </p:grpSpPr>
                <p:sp>
                  <p:nvSpPr>
                    <p:cNvPr id="5142"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43" name="Freeform 23"/>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44" name="Group 24"/>
                  <p:cNvGrpSpPr>
                    <a:grpSpLocks/>
                  </p:cNvGrpSpPr>
                  <p:nvPr/>
                </p:nvGrpSpPr>
                <p:grpSpPr bwMode="auto">
                  <a:xfrm>
                    <a:off x="3032" y="1386"/>
                    <a:ext cx="2342" cy="657"/>
                    <a:chOff x="2958" y="1414"/>
                    <a:chExt cx="2342" cy="657"/>
                  </a:xfrm>
                </p:grpSpPr>
                <p:sp>
                  <p:nvSpPr>
                    <p:cNvPr id="5145" name="Freeform 25"/>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46" name="Freeform 26"/>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47" name="Group 27"/>
                  <p:cNvGrpSpPr>
                    <a:grpSpLocks/>
                  </p:cNvGrpSpPr>
                  <p:nvPr/>
                </p:nvGrpSpPr>
                <p:grpSpPr bwMode="auto">
                  <a:xfrm>
                    <a:off x="3057" y="1241"/>
                    <a:ext cx="2150" cy="343"/>
                    <a:chOff x="2983" y="1269"/>
                    <a:chExt cx="2150" cy="343"/>
                  </a:xfrm>
                </p:grpSpPr>
                <p:sp>
                  <p:nvSpPr>
                    <p:cNvPr id="5148" name="Freeform 28"/>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49" name="Freeform 29"/>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50" name="Group 30"/>
                  <p:cNvGrpSpPr>
                    <a:grpSpLocks/>
                  </p:cNvGrpSpPr>
                  <p:nvPr/>
                </p:nvGrpSpPr>
                <p:grpSpPr bwMode="auto">
                  <a:xfrm>
                    <a:off x="3012" y="889"/>
                    <a:ext cx="1879" cy="427"/>
                    <a:chOff x="2938" y="917"/>
                    <a:chExt cx="1879" cy="427"/>
                  </a:xfrm>
                </p:grpSpPr>
                <p:sp>
                  <p:nvSpPr>
                    <p:cNvPr id="5151" name="Freeform 31"/>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52" name="Freeform 32"/>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53" name="Group 33"/>
                  <p:cNvGrpSpPr>
                    <a:grpSpLocks/>
                  </p:cNvGrpSpPr>
                  <p:nvPr/>
                </p:nvGrpSpPr>
                <p:grpSpPr bwMode="auto">
                  <a:xfrm>
                    <a:off x="711" y="1625"/>
                    <a:ext cx="1257" cy="2326"/>
                    <a:chOff x="637" y="1653"/>
                    <a:chExt cx="1257" cy="2326"/>
                  </a:xfrm>
                </p:grpSpPr>
                <p:sp>
                  <p:nvSpPr>
                    <p:cNvPr id="5154" name="Freeform 34"/>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55" name="Freeform 35"/>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56" name="Group 36"/>
                  <p:cNvGrpSpPr>
                    <a:grpSpLocks/>
                  </p:cNvGrpSpPr>
                  <p:nvPr/>
                </p:nvGrpSpPr>
                <p:grpSpPr bwMode="auto">
                  <a:xfrm>
                    <a:off x="69" y="2168"/>
                    <a:ext cx="2463" cy="1332"/>
                    <a:chOff x="-5" y="2196"/>
                    <a:chExt cx="2463" cy="1332"/>
                  </a:xfrm>
                </p:grpSpPr>
                <p:sp>
                  <p:nvSpPr>
                    <p:cNvPr id="5157" name="Freeform 37"/>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58" name="Freeform 38"/>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59" name="Group 39"/>
                  <p:cNvGrpSpPr>
                    <a:grpSpLocks/>
                  </p:cNvGrpSpPr>
                  <p:nvPr/>
                </p:nvGrpSpPr>
                <p:grpSpPr bwMode="auto">
                  <a:xfrm>
                    <a:off x="22" y="1981"/>
                    <a:ext cx="2477" cy="1064"/>
                    <a:chOff x="-52" y="2009"/>
                    <a:chExt cx="2477" cy="1064"/>
                  </a:xfrm>
                </p:grpSpPr>
                <p:sp>
                  <p:nvSpPr>
                    <p:cNvPr id="5160"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61" name="Freeform 41"/>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62" name="Group 42"/>
                  <p:cNvGrpSpPr>
                    <a:grpSpLocks/>
                  </p:cNvGrpSpPr>
                  <p:nvPr/>
                </p:nvGrpSpPr>
                <p:grpSpPr bwMode="auto">
                  <a:xfrm>
                    <a:off x="0" y="1785"/>
                    <a:ext cx="2472" cy="927"/>
                    <a:chOff x="-74" y="1813"/>
                    <a:chExt cx="2472" cy="927"/>
                  </a:xfrm>
                </p:grpSpPr>
                <p:sp>
                  <p:nvSpPr>
                    <p:cNvPr id="5163" name="Freeform 43"/>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64" name="Freeform 44"/>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65" name="Group 45"/>
                  <p:cNvGrpSpPr>
                    <a:grpSpLocks/>
                  </p:cNvGrpSpPr>
                  <p:nvPr/>
                </p:nvGrpSpPr>
                <p:grpSpPr bwMode="auto">
                  <a:xfrm>
                    <a:off x="96" y="1563"/>
                    <a:ext cx="2342" cy="657"/>
                    <a:chOff x="22" y="1591"/>
                    <a:chExt cx="2342" cy="657"/>
                  </a:xfrm>
                </p:grpSpPr>
                <p:sp>
                  <p:nvSpPr>
                    <p:cNvPr id="5166" name="Freeform 46"/>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67" name="Freeform 47"/>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68" name="Group 48"/>
                  <p:cNvGrpSpPr>
                    <a:grpSpLocks/>
                  </p:cNvGrpSpPr>
                  <p:nvPr/>
                </p:nvGrpSpPr>
                <p:grpSpPr bwMode="auto">
                  <a:xfrm>
                    <a:off x="263" y="1418"/>
                    <a:ext cx="2150" cy="343"/>
                    <a:chOff x="189" y="1446"/>
                    <a:chExt cx="2150" cy="343"/>
                  </a:xfrm>
                </p:grpSpPr>
                <p:sp>
                  <p:nvSpPr>
                    <p:cNvPr id="5169"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70" name="Freeform 50"/>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171" name="Group 51"/>
                  <p:cNvGrpSpPr>
                    <a:grpSpLocks/>
                  </p:cNvGrpSpPr>
                  <p:nvPr/>
                </p:nvGrpSpPr>
                <p:grpSpPr bwMode="auto">
                  <a:xfrm>
                    <a:off x="579" y="1066"/>
                    <a:ext cx="1879" cy="427"/>
                    <a:chOff x="505" y="1094"/>
                    <a:chExt cx="1879" cy="427"/>
                  </a:xfrm>
                </p:grpSpPr>
                <p:sp>
                  <p:nvSpPr>
                    <p:cNvPr id="5172"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73" name="Freeform 53"/>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74" name="Group 54"/>
                  <p:cNvGrpSpPr>
                    <a:grpSpLocks/>
                  </p:cNvGrpSpPr>
                  <p:nvPr/>
                </p:nvGrpSpPr>
                <p:grpSpPr bwMode="auto">
                  <a:xfrm>
                    <a:off x="690" y="871"/>
                    <a:ext cx="1850" cy="554"/>
                    <a:chOff x="616" y="899"/>
                    <a:chExt cx="1850" cy="554"/>
                  </a:xfrm>
                </p:grpSpPr>
                <p:sp>
                  <p:nvSpPr>
                    <p:cNvPr id="5175" name="Freeform 55"/>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76" name="Freeform 56"/>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77" name="Group 57"/>
                  <p:cNvGrpSpPr>
                    <a:grpSpLocks/>
                  </p:cNvGrpSpPr>
                  <p:nvPr/>
                </p:nvGrpSpPr>
                <p:grpSpPr bwMode="auto">
                  <a:xfrm>
                    <a:off x="911" y="589"/>
                    <a:ext cx="1767" cy="743"/>
                    <a:chOff x="911" y="589"/>
                    <a:chExt cx="1767" cy="743"/>
                  </a:xfrm>
                </p:grpSpPr>
                <p:sp>
                  <p:nvSpPr>
                    <p:cNvPr id="5178"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79" name="Freeform 59"/>
                    <p:cNvSpPr>
                      <a:spLocks/>
                    </p:cNvSpPr>
                    <p:nvPr/>
                  </p:nvSpPr>
                  <p:spPr bwMode="hidden">
                    <a:xfrm rot="2028410" flipH="1">
                      <a:off x="911" y="58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80" name="Group 60"/>
                  <p:cNvGrpSpPr>
                    <a:grpSpLocks/>
                  </p:cNvGrpSpPr>
                  <p:nvPr/>
                </p:nvGrpSpPr>
                <p:grpSpPr bwMode="auto">
                  <a:xfrm>
                    <a:off x="1120" y="300"/>
                    <a:ext cx="1693" cy="892"/>
                    <a:chOff x="1120" y="300"/>
                    <a:chExt cx="1693" cy="892"/>
                  </a:xfrm>
                </p:grpSpPr>
                <p:sp>
                  <p:nvSpPr>
                    <p:cNvPr id="5181"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82" name="Freeform 62"/>
                    <p:cNvSpPr>
                      <a:spLocks/>
                    </p:cNvSpPr>
                    <p:nvPr/>
                  </p:nvSpPr>
                  <p:spPr bwMode="hidden">
                    <a:xfrm rot="2664424" flipH="1">
                      <a:off x="1120" y="300"/>
                      <a:ext cx="67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83" name="Group 63"/>
                  <p:cNvGrpSpPr>
                    <a:grpSpLocks/>
                  </p:cNvGrpSpPr>
                  <p:nvPr/>
                </p:nvGrpSpPr>
                <p:grpSpPr bwMode="auto">
                  <a:xfrm>
                    <a:off x="1707" y="76"/>
                    <a:ext cx="778" cy="1512"/>
                    <a:chOff x="1633" y="104"/>
                    <a:chExt cx="778" cy="1512"/>
                  </a:xfrm>
                </p:grpSpPr>
                <p:sp>
                  <p:nvSpPr>
                    <p:cNvPr id="5184" name="Freeform 64"/>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85" name="Freeform 65"/>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86" name="Group 66"/>
                  <p:cNvGrpSpPr>
                    <a:grpSpLocks/>
                  </p:cNvGrpSpPr>
                  <p:nvPr/>
                </p:nvGrpSpPr>
                <p:grpSpPr bwMode="auto">
                  <a:xfrm>
                    <a:off x="2009" y="0"/>
                    <a:ext cx="634" cy="1534"/>
                    <a:chOff x="1935" y="28"/>
                    <a:chExt cx="634" cy="1534"/>
                  </a:xfrm>
                </p:grpSpPr>
                <p:sp>
                  <p:nvSpPr>
                    <p:cNvPr id="5187" name="Freeform 67"/>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88" name="Freeform 68"/>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5189" name="Group 69"/>
                  <p:cNvGrpSpPr>
                    <a:grpSpLocks/>
                  </p:cNvGrpSpPr>
                  <p:nvPr/>
                </p:nvGrpSpPr>
                <p:grpSpPr bwMode="auto">
                  <a:xfrm>
                    <a:off x="2896" y="644"/>
                    <a:ext cx="1845" cy="566"/>
                    <a:chOff x="2822" y="672"/>
                    <a:chExt cx="1845" cy="566"/>
                  </a:xfrm>
                </p:grpSpPr>
                <p:sp>
                  <p:nvSpPr>
                    <p:cNvPr id="5190"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91" name="Freeform 71"/>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192" name="Group 72"/>
                  <p:cNvGrpSpPr>
                    <a:grpSpLocks/>
                  </p:cNvGrpSpPr>
                  <p:nvPr/>
                </p:nvGrpSpPr>
                <p:grpSpPr bwMode="auto">
                  <a:xfrm>
                    <a:off x="2757" y="417"/>
                    <a:ext cx="1781" cy="717"/>
                    <a:chOff x="2683" y="445"/>
                    <a:chExt cx="1781" cy="717"/>
                  </a:xfrm>
                </p:grpSpPr>
                <p:sp>
                  <p:nvSpPr>
                    <p:cNvPr id="5193"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94" name="Freeform 74"/>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sp>
                <p:nvSpPr>
                  <p:cNvPr id="5195" name="Freeform 75"/>
                  <p:cNvSpPr>
                    <a:spLocks/>
                  </p:cNvSpPr>
                  <p:nvPr/>
                </p:nvSpPr>
                <p:spPr bwMode="hidden">
                  <a:xfrm rot="4578755" flipH="1">
                    <a:off x="2175" y="949"/>
                    <a:ext cx="1027" cy="14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ru-RU"/>
                  </a:p>
                </p:txBody>
              </p:sp>
              <p:sp>
                <p:nvSpPr>
                  <p:cNvPr id="5196"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nvGrpSpPr>
                  <p:cNvPr id="5197" name="Group 77"/>
                  <p:cNvGrpSpPr>
                    <a:grpSpLocks/>
                  </p:cNvGrpSpPr>
                  <p:nvPr/>
                </p:nvGrpSpPr>
                <p:grpSpPr bwMode="auto">
                  <a:xfrm>
                    <a:off x="2874" y="13"/>
                    <a:ext cx="640" cy="1520"/>
                    <a:chOff x="2800" y="41"/>
                    <a:chExt cx="640" cy="1520"/>
                  </a:xfrm>
                </p:grpSpPr>
                <p:sp>
                  <p:nvSpPr>
                    <p:cNvPr id="5198"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199" name="Freeform 79"/>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200" name="Group 80"/>
                  <p:cNvGrpSpPr>
                    <a:grpSpLocks/>
                  </p:cNvGrpSpPr>
                  <p:nvPr/>
                </p:nvGrpSpPr>
                <p:grpSpPr bwMode="auto">
                  <a:xfrm>
                    <a:off x="3008" y="135"/>
                    <a:ext cx="1017" cy="1464"/>
                    <a:chOff x="2934" y="163"/>
                    <a:chExt cx="1017" cy="1464"/>
                  </a:xfrm>
                </p:grpSpPr>
                <p:sp>
                  <p:nvSpPr>
                    <p:cNvPr id="5201" name="Freeform 81"/>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202" name="Freeform 82"/>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203" name="Group 83"/>
                  <p:cNvGrpSpPr>
                    <a:grpSpLocks/>
                  </p:cNvGrpSpPr>
                  <p:nvPr/>
                </p:nvGrpSpPr>
                <p:grpSpPr bwMode="auto">
                  <a:xfrm>
                    <a:off x="2804" y="4"/>
                    <a:ext cx="243" cy="1448"/>
                    <a:chOff x="2730" y="32"/>
                    <a:chExt cx="243" cy="1448"/>
                  </a:xfrm>
                </p:grpSpPr>
                <p:sp>
                  <p:nvSpPr>
                    <p:cNvPr id="5204" name="Freeform 84"/>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205" name="Freeform 85"/>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5206" name="Group 86"/>
                  <p:cNvGrpSpPr>
                    <a:grpSpLocks/>
                  </p:cNvGrpSpPr>
                  <p:nvPr/>
                </p:nvGrpSpPr>
                <p:grpSpPr bwMode="auto">
                  <a:xfrm>
                    <a:off x="1017" y="1741"/>
                    <a:ext cx="1085" cy="2450"/>
                    <a:chOff x="943" y="1769"/>
                    <a:chExt cx="1085" cy="2450"/>
                  </a:xfrm>
                </p:grpSpPr>
                <p:sp>
                  <p:nvSpPr>
                    <p:cNvPr id="5207" name="Freeform 87"/>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208" name="Freeform 88"/>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209" name="Group 89"/>
                  <p:cNvGrpSpPr>
                    <a:grpSpLocks/>
                  </p:cNvGrpSpPr>
                  <p:nvPr/>
                </p:nvGrpSpPr>
                <p:grpSpPr bwMode="auto">
                  <a:xfrm>
                    <a:off x="1529" y="1908"/>
                    <a:ext cx="766" cy="2373"/>
                    <a:chOff x="1455" y="1936"/>
                    <a:chExt cx="766" cy="2373"/>
                  </a:xfrm>
                </p:grpSpPr>
                <p:sp>
                  <p:nvSpPr>
                    <p:cNvPr id="5210" name="Freeform 90"/>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211" name="Freeform 91"/>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212" name="Group 92"/>
                  <p:cNvGrpSpPr>
                    <a:grpSpLocks/>
                  </p:cNvGrpSpPr>
                  <p:nvPr/>
                </p:nvGrpSpPr>
                <p:grpSpPr bwMode="auto">
                  <a:xfrm rot="88588">
                    <a:off x="2061" y="1962"/>
                    <a:ext cx="459" cy="2329"/>
                    <a:chOff x="1956" y="1990"/>
                    <a:chExt cx="492" cy="2604"/>
                  </a:xfrm>
                </p:grpSpPr>
                <p:sp>
                  <p:nvSpPr>
                    <p:cNvPr id="5213" name="Freeform 93"/>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5214" name="Freeform 94"/>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215" name="Group 95"/>
                  <p:cNvGrpSpPr>
                    <a:grpSpLocks/>
                  </p:cNvGrpSpPr>
                  <p:nvPr/>
                </p:nvGrpSpPr>
                <p:grpSpPr bwMode="auto">
                  <a:xfrm>
                    <a:off x="3408" y="1689"/>
                    <a:ext cx="1125" cy="2426"/>
                    <a:chOff x="3334" y="1717"/>
                    <a:chExt cx="1125" cy="2426"/>
                  </a:xfrm>
                </p:grpSpPr>
                <p:sp>
                  <p:nvSpPr>
                    <p:cNvPr id="5216" name="Freeform 96"/>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5217" name="Freeform 97"/>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218" name="Group 98"/>
                  <p:cNvGrpSpPr>
                    <a:grpSpLocks/>
                  </p:cNvGrpSpPr>
                  <p:nvPr/>
                </p:nvGrpSpPr>
                <p:grpSpPr bwMode="auto">
                  <a:xfrm>
                    <a:off x="3255" y="1838"/>
                    <a:ext cx="883" cy="2426"/>
                    <a:chOff x="3181" y="1866"/>
                    <a:chExt cx="883" cy="2426"/>
                  </a:xfrm>
                </p:grpSpPr>
                <p:sp>
                  <p:nvSpPr>
                    <p:cNvPr id="5219" name="Freeform 99"/>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5220" name="Freeform 100"/>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5221" name="Group 101"/>
                  <p:cNvGrpSpPr>
                    <a:grpSpLocks/>
                  </p:cNvGrpSpPr>
                  <p:nvPr/>
                </p:nvGrpSpPr>
                <p:grpSpPr bwMode="auto">
                  <a:xfrm>
                    <a:off x="3080" y="1955"/>
                    <a:ext cx="619" cy="2386"/>
                    <a:chOff x="3006" y="1983"/>
                    <a:chExt cx="619" cy="2386"/>
                  </a:xfrm>
                </p:grpSpPr>
                <p:sp>
                  <p:nvSpPr>
                    <p:cNvPr id="5222" name="Freeform 102"/>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5223" name="Freeform 103"/>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nvGrpSpPr>
                  <p:cNvPr id="5224" name="Group 104"/>
                  <p:cNvGrpSpPr>
                    <a:grpSpLocks/>
                  </p:cNvGrpSpPr>
                  <p:nvPr/>
                </p:nvGrpSpPr>
                <p:grpSpPr bwMode="auto">
                  <a:xfrm>
                    <a:off x="2893" y="2073"/>
                    <a:ext cx="405" cy="2219"/>
                    <a:chOff x="2819" y="2101"/>
                    <a:chExt cx="405" cy="2219"/>
                  </a:xfrm>
                </p:grpSpPr>
                <p:sp>
                  <p:nvSpPr>
                    <p:cNvPr id="5225" name="Freeform 105"/>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5226" name="Freeform 106"/>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nvGrpSpPr>
                  <p:cNvPr id="5227" name="Group 107"/>
                  <p:cNvGrpSpPr>
                    <a:grpSpLocks/>
                  </p:cNvGrpSpPr>
                  <p:nvPr/>
                </p:nvGrpSpPr>
                <p:grpSpPr bwMode="auto">
                  <a:xfrm>
                    <a:off x="2372" y="2107"/>
                    <a:ext cx="426" cy="2185"/>
                    <a:chOff x="2287" y="2135"/>
                    <a:chExt cx="426" cy="2185"/>
                  </a:xfrm>
                </p:grpSpPr>
                <p:sp>
                  <p:nvSpPr>
                    <p:cNvPr id="5228" name="Freeform 108"/>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ru-RU"/>
                    </a:p>
                  </p:txBody>
                </p:sp>
                <p:sp>
                  <p:nvSpPr>
                    <p:cNvPr id="5229" name="Freeform 109"/>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grpSp>
          <p:grpSp>
            <p:nvGrpSpPr>
              <p:cNvPr id="5230" name="Group 110"/>
              <p:cNvGrpSpPr>
                <a:grpSpLocks/>
              </p:cNvGrpSpPr>
              <p:nvPr/>
            </p:nvGrpSpPr>
            <p:grpSpPr bwMode="auto">
              <a:xfrm>
                <a:off x="74" y="313"/>
                <a:ext cx="5459" cy="3667"/>
                <a:chOff x="74" y="313"/>
                <a:chExt cx="5459" cy="3667"/>
              </a:xfrm>
            </p:grpSpPr>
            <p:grpSp>
              <p:nvGrpSpPr>
                <p:cNvPr id="5231" name="Group 111"/>
                <p:cNvGrpSpPr>
                  <a:grpSpLocks/>
                </p:cNvGrpSpPr>
                <p:nvPr/>
              </p:nvGrpSpPr>
              <p:grpSpPr bwMode="auto">
                <a:xfrm>
                  <a:off x="74" y="313"/>
                  <a:ext cx="5459" cy="3667"/>
                  <a:chOff x="74" y="313"/>
                  <a:chExt cx="5459" cy="3667"/>
                </a:xfrm>
              </p:grpSpPr>
              <p:sp>
                <p:nvSpPr>
                  <p:cNvPr id="5232" name="Arc 112"/>
                  <p:cNvSpPr>
                    <a:spLocks/>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ru-RU"/>
                  </a:p>
                </p:txBody>
              </p:sp>
              <p:sp>
                <p:nvSpPr>
                  <p:cNvPr id="5233" name="Arc 113"/>
                  <p:cNvSpPr>
                    <a:spLocks/>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ru-RU"/>
                  </a:p>
                </p:txBody>
              </p:sp>
              <p:sp>
                <p:nvSpPr>
                  <p:cNvPr id="5234" name="Arc 114"/>
                  <p:cNvSpPr>
                    <a:spLocks/>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ru-RU"/>
                  </a:p>
                </p:txBody>
              </p:sp>
              <p:sp>
                <p:nvSpPr>
                  <p:cNvPr id="5235" name="Arc 115"/>
                  <p:cNvSpPr>
                    <a:spLocks/>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ru-RU"/>
                  </a:p>
                </p:txBody>
              </p:sp>
              <p:sp>
                <p:nvSpPr>
                  <p:cNvPr id="5236" name="Arc 116"/>
                  <p:cNvSpPr>
                    <a:spLocks/>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ru-RU"/>
                  </a:p>
                </p:txBody>
              </p:sp>
              <p:sp>
                <p:nvSpPr>
                  <p:cNvPr id="5237" name="Arc 117"/>
                  <p:cNvSpPr>
                    <a:spLocks/>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ru-RU"/>
                  </a:p>
                </p:txBody>
              </p:sp>
              <p:sp>
                <p:nvSpPr>
                  <p:cNvPr id="5238" name="Freeform 118"/>
                  <p:cNvSpPr>
                    <a:spLocks/>
                  </p:cNvSpPr>
                  <p:nvPr/>
                </p:nvSpPr>
                <p:spPr bwMode="hidden">
                  <a:xfrm flipH="1">
                    <a:off x="1800"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grpSp>
            <p:sp>
              <p:nvSpPr>
                <p:cNvPr id="5239" name="Freeform 119"/>
                <p:cNvSpPr>
                  <a:spLocks/>
                </p:cNvSpPr>
                <p:nvPr/>
              </p:nvSpPr>
              <p:spPr bwMode="hidden">
                <a:xfrm rot="20253369">
                  <a:off x="3280" y="1529"/>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grpSp>
        </p:grpSp>
        <p:grpSp>
          <p:nvGrpSpPr>
            <p:cNvPr id="5240" name="Group 120"/>
            <p:cNvGrpSpPr>
              <a:grpSpLocks/>
            </p:cNvGrpSpPr>
            <p:nvPr/>
          </p:nvGrpSpPr>
          <p:grpSpPr bwMode="auto">
            <a:xfrm>
              <a:off x="1476" y="449"/>
              <a:ext cx="4038" cy="2966"/>
              <a:chOff x="210" y="337"/>
              <a:chExt cx="5198" cy="3818"/>
            </a:xfrm>
          </p:grpSpPr>
          <p:sp>
            <p:nvSpPr>
              <p:cNvPr id="5241"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5242"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ru-RU"/>
              </a:p>
            </p:txBody>
          </p:sp>
          <p:sp>
            <p:nvSpPr>
              <p:cNvPr id="5243"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ru-RU"/>
              </a:p>
            </p:txBody>
          </p:sp>
          <p:sp>
            <p:nvSpPr>
              <p:cNvPr id="5244" name="Arc 124"/>
              <p:cNvSpPr>
                <a:spLocks/>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ru-RU"/>
              </a:p>
            </p:txBody>
          </p:sp>
          <p:sp>
            <p:nvSpPr>
              <p:cNvPr id="5245"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ru-RU"/>
              </a:p>
            </p:txBody>
          </p:sp>
          <p:sp>
            <p:nvSpPr>
              <p:cNvPr id="5246"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ru-RU"/>
              </a:p>
            </p:txBody>
          </p:sp>
          <p:sp>
            <p:nvSpPr>
              <p:cNvPr id="5247" name="Freeform 127"/>
              <p:cNvSpPr>
                <a:spLocks/>
              </p:cNvSpPr>
              <p:nvPr/>
            </p:nvSpPr>
            <p:spPr bwMode="hidden">
              <a:xfrm>
                <a:off x="3301"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5248" name="Freeform 128"/>
              <p:cNvSpPr>
                <a:spLocks/>
              </p:cNvSpPr>
              <p:nvPr/>
            </p:nvSpPr>
            <p:spPr bwMode="hidden">
              <a:xfrm rot="19660755" flipV="1">
                <a:off x="2546" y="2150"/>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sp>
            <p:nvSpPr>
              <p:cNvPr id="5249" name="Freeform 129"/>
              <p:cNvSpPr>
                <a:spLocks/>
              </p:cNvSpPr>
              <p:nvPr/>
            </p:nvSpPr>
            <p:spPr bwMode="hidden">
              <a:xfrm flipH="1">
                <a:off x="489" y="2504"/>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5250"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5251" name="Freeform 131"/>
              <p:cNvSpPr>
                <a:spLocks/>
              </p:cNvSpPr>
              <p:nvPr/>
            </p:nvSpPr>
            <p:spPr bwMode="hidden">
              <a:xfrm>
                <a:off x="4401" y="2280"/>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5252"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5253" name="Freeform 133"/>
              <p:cNvSpPr>
                <a:spLocks/>
              </p:cNvSpPr>
              <p:nvPr/>
            </p:nvSpPr>
            <p:spPr bwMode="hidden">
              <a:xfrm>
                <a:off x="3934" y="337"/>
                <a:ext cx="663"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5254" name="Freeform 134"/>
              <p:cNvSpPr>
                <a:spLocks/>
              </p:cNvSpPr>
              <p:nvPr/>
            </p:nvSpPr>
            <p:spPr bwMode="hidden">
              <a:xfrm rot="1346631" flipH="1">
                <a:off x="1702" y="1506"/>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grpSp>
      </p:grpSp>
      <p:sp>
        <p:nvSpPr>
          <p:cNvPr id="5255"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5256"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257" name="Rectangle 137"/>
          <p:cNvSpPr>
            <a:spLocks noGrp="1" noChangeArrowheads="1"/>
          </p:cNvSpPr>
          <p:nvPr>
            <p:ph type="dt" sz="quarter" idx="2"/>
          </p:nvPr>
        </p:nvSpPr>
        <p:spPr/>
        <p:txBody>
          <a:bodyPr/>
          <a:lstStyle>
            <a:lvl1pPr>
              <a:defRPr/>
            </a:lvl1pPr>
          </a:lstStyle>
          <a:p>
            <a:endParaRPr lang="en-US"/>
          </a:p>
        </p:txBody>
      </p:sp>
      <p:sp>
        <p:nvSpPr>
          <p:cNvPr id="5258" name="Rectangle 138"/>
          <p:cNvSpPr>
            <a:spLocks noGrp="1" noChangeArrowheads="1"/>
          </p:cNvSpPr>
          <p:nvPr>
            <p:ph type="ftr" sz="quarter" idx="3"/>
          </p:nvPr>
        </p:nvSpPr>
        <p:spPr/>
        <p:txBody>
          <a:bodyPr/>
          <a:lstStyle>
            <a:lvl1pPr>
              <a:defRPr/>
            </a:lvl1pPr>
          </a:lstStyle>
          <a:p>
            <a:endParaRPr lang="en-US"/>
          </a:p>
        </p:txBody>
      </p:sp>
      <p:sp>
        <p:nvSpPr>
          <p:cNvPr id="5259" name="Rectangle 139"/>
          <p:cNvSpPr>
            <a:spLocks noGrp="1" noChangeArrowheads="1"/>
          </p:cNvSpPr>
          <p:nvPr>
            <p:ph type="sldNum" sz="quarter" idx="4"/>
          </p:nvPr>
        </p:nvSpPr>
        <p:spPr/>
        <p:txBody>
          <a:bodyPr/>
          <a:lstStyle>
            <a:lvl1pPr>
              <a:defRPr/>
            </a:lvl1pPr>
          </a:lstStyle>
          <a:p>
            <a:fld id="{76D4112B-CF51-4C9B-A6DF-652CB91D1A6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01E594B2-0E61-4C29-8A76-2B374C1D9A0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301625"/>
            <a:ext cx="1943100" cy="57943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301625"/>
            <a:ext cx="5676900" cy="57943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061E2739-2A0E-4E98-9F3B-E039A3090AA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BD5829BD-4535-4581-A74C-A642B1E35AE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F13813EF-4C61-48EF-B64D-00F4A5DAFED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2E02E604-5ACF-4721-8BBC-0A2D003D0B3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DCD84B86-58C4-43D7-9878-EDAD0E4D42C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1943B875-BEDD-4EFE-BB82-9C2D0B7C7FD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EB0D66A0-3938-440C-AE2A-C9AEE653BBA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4D549309-BC66-4CAE-B598-C27D78F921C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DA570CF-C321-4CF7-B7E9-3C84B8B1A4B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6303963" y="0"/>
            <a:ext cx="2840037" cy="3254375"/>
            <a:chOff x="3115" y="0"/>
            <a:chExt cx="2170" cy="2486"/>
          </a:xfrm>
        </p:grpSpPr>
        <p:grpSp>
          <p:nvGrpSpPr>
            <p:cNvPr id="4099" name="Group 3"/>
            <p:cNvGrpSpPr>
              <a:grpSpLocks/>
            </p:cNvGrpSpPr>
            <p:nvPr/>
          </p:nvGrpSpPr>
          <p:grpSpPr bwMode="auto">
            <a:xfrm>
              <a:off x="4080" y="1910"/>
              <a:ext cx="768" cy="576"/>
              <a:chOff x="0" y="0"/>
              <a:chExt cx="768" cy="576"/>
            </a:xfrm>
          </p:grpSpPr>
          <p:sp>
            <p:nvSpPr>
              <p:cNvPr id="4100"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4101"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4102" name="Group 6"/>
            <p:cNvGrpSpPr>
              <a:grpSpLocks/>
            </p:cNvGrpSpPr>
            <p:nvPr/>
          </p:nvGrpSpPr>
          <p:grpSpPr bwMode="auto">
            <a:xfrm>
              <a:off x="4257" y="1103"/>
              <a:ext cx="768" cy="576"/>
              <a:chOff x="0" y="0"/>
              <a:chExt cx="768" cy="576"/>
            </a:xfrm>
          </p:grpSpPr>
          <p:sp>
            <p:nvSpPr>
              <p:cNvPr id="4103"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4104"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4105" name="Group 9"/>
            <p:cNvGrpSpPr>
              <a:grpSpLocks/>
            </p:cNvGrpSpPr>
            <p:nvPr/>
          </p:nvGrpSpPr>
          <p:grpSpPr bwMode="auto">
            <a:xfrm>
              <a:off x="3134" y="0"/>
              <a:ext cx="768" cy="576"/>
              <a:chOff x="0" y="0"/>
              <a:chExt cx="768" cy="576"/>
            </a:xfrm>
          </p:grpSpPr>
          <p:sp>
            <p:nvSpPr>
              <p:cNvPr id="4106"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4107"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4108" name="Group 12"/>
            <p:cNvGrpSpPr>
              <a:grpSpLocks/>
            </p:cNvGrpSpPr>
            <p:nvPr/>
          </p:nvGrpSpPr>
          <p:grpSpPr bwMode="auto">
            <a:xfrm>
              <a:off x="3115" y="0"/>
              <a:ext cx="2170" cy="1702"/>
              <a:chOff x="3115" y="0"/>
              <a:chExt cx="2170" cy="1702"/>
            </a:xfrm>
          </p:grpSpPr>
          <p:grpSp>
            <p:nvGrpSpPr>
              <p:cNvPr id="4109" name="Group 13"/>
              <p:cNvGrpSpPr>
                <a:grpSpLocks/>
              </p:cNvGrpSpPr>
              <p:nvPr/>
            </p:nvGrpSpPr>
            <p:grpSpPr bwMode="auto">
              <a:xfrm>
                <a:off x="3640" y="308"/>
                <a:ext cx="1145" cy="844"/>
                <a:chOff x="1265" y="814"/>
                <a:chExt cx="2919" cy="2151"/>
              </a:xfrm>
            </p:grpSpPr>
            <p:sp>
              <p:nvSpPr>
                <p:cNvPr id="4110"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endParaRPr lang="ru-RU"/>
                </a:p>
              </p:txBody>
            </p:sp>
            <p:sp>
              <p:nvSpPr>
                <p:cNvPr id="4111"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endParaRPr lang="ru-RU"/>
                </a:p>
              </p:txBody>
            </p:sp>
          </p:grpSp>
          <p:grpSp>
            <p:nvGrpSpPr>
              <p:cNvPr id="4112" name="Group 16"/>
              <p:cNvGrpSpPr>
                <a:grpSpLocks/>
              </p:cNvGrpSpPr>
              <p:nvPr/>
            </p:nvGrpSpPr>
            <p:grpSpPr bwMode="auto">
              <a:xfrm>
                <a:off x="3115" y="0"/>
                <a:ext cx="2145" cy="1702"/>
                <a:chOff x="3115" y="0"/>
                <a:chExt cx="2145" cy="1702"/>
              </a:xfrm>
            </p:grpSpPr>
            <p:grpSp>
              <p:nvGrpSpPr>
                <p:cNvPr id="4113" name="Group 17"/>
                <p:cNvGrpSpPr>
                  <a:grpSpLocks/>
                </p:cNvGrpSpPr>
                <p:nvPr/>
              </p:nvGrpSpPr>
              <p:grpSpPr bwMode="auto">
                <a:xfrm>
                  <a:off x="4505" y="589"/>
                  <a:ext cx="493" cy="912"/>
                  <a:chOff x="3471" y="1530"/>
                  <a:chExt cx="1258" cy="2327"/>
                </a:xfrm>
              </p:grpSpPr>
              <p:sp>
                <p:nvSpPr>
                  <p:cNvPr id="4114" name="Freeform 18"/>
                  <p:cNvSpPr>
                    <a:spLocks/>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4115" name="Freeform 19"/>
                  <p:cNvSpPr>
                    <a:spLocks/>
                  </p:cNvSpPr>
                  <p:nvPr/>
                </p:nvSpPr>
                <p:spPr bwMode="hidden">
                  <a:xfrm rot="2711884">
                    <a:off x="4021"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16" name="Group 20"/>
                <p:cNvGrpSpPr>
                  <a:grpSpLocks/>
                </p:cNvGrpSpPr>
                <p:nvPr/>
              </p:nvGrpSpPr>
              <p:grpSpPr bwMode="auto">
                <a:xfrm>
                  <a:off x="4267" y="781"/>
                  <a:ext cx="966" cy="522"/>
                  <a:chOff x="2864" y="2019"/>
                  <a:chExt cx="2463" cy="1332"/>
                </a:xfrm>
              </p:grpSpPr>
              <p:sp>
                <p:nvSpPr>
                  <p:cNvPr id="4117" name="Freeform 21"/>
                  <p:cNvSpPr>
                    <a:spLocks/>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18" name="Freeform 22"/>
                  <p:cNvSpPr>
                    <a:spLocks/>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19" name="Group 23"/>
                <p:cNvGrpSpPr>
                  <a:grpSpLocks/>
                </p:cNvGrpSpPr>
                <p:nvPr/>
              </p:nvGrpSpPr>
              <p:grpSpPr bwMode="auto">
                <a:xfrm>
                  <a:off x="4280" y="707"/>
                  <a:ext cx="971" cy="417"/>
                  <a:chOff x="2897" y="1832"/>
                  <a:chExt cx="2477" cy="1064"/>
                </a:xfrm>
              </p:grpSpPr>
              <p:sp>
                <p:nvSpPr>
                  <p:cNvPr id="4120" name="Freeform 24"/>
                  <p:cNvSpPr>
                    <a:spLocks/>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21" name="Freeform 25"/>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22" name="Group 26"/>
                <p:cNvGrpSpPr>
                  <a:grpSpLocks/>
                </p:cNvGrpSpPr>
                <p:nvPr/>
              </p:nvGrpSpPr>
              <p:grpSpPr bwMode="auto">
                <a:xfrm>
                  <a:off x="4291" y="630"/>
                  <a:ext cx="969" cy="364"/>
                  <a:chOff x="2924" y="1636"/>
                  <a:chExt cx="2472" cy="927"/>
                </a:xfrm>
              </p:grpSpPr>
              <p:sp>
                <p:nvSpPr>
                  <p:cNvPr id="4123" name="Freeform 27"/>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24" name="Freeform 28"/>
                  <p:cNvSpPr>
                    <a:spLocks/>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25" name="Group 29"/>
                <p:cNvGrpSpPr>
                  <a:grpSpLocks/>
                </p:cNvGrpSpPr>
                <p:nvPr/>
              </p:nvGrpSpPr>
              <p:grpSpPr bwMode="auto">
                <a:xfrm>
                  <a:off x="4304" y="543"/>
                  <a:ext cx="918" cy="258"/>
                  <a:chOff x="2958" y="1414"/>
                  <a:chExt cx="2342" cy="657"/>
                </a:xfrm>
              </p:grpSpPr>
              <p:sp>
                <p:nvSpPr>
                  <p:cNvPr id="4126" name="Freeform 30"/>
                  <p:cNvSpPr>
                    <a:spLocks/>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27" name="Freeform 31"/>
                  <p:cNvSpPr>
                    <a:spLocks/>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28" name="Group 32"/>
                <p:cNvGrpSpPr>
                  <a:grpSpLocks/>
                </p:cNvGrpSpPr>
                <p:nvPr/>
              </p:nvGrpSpPr>
              <p:grpSpPr bwMode="auto">
                <a:xfrm>
                  <a:off x="4314" y="487"/>
                  <a:ext cx="843" cy="134"/>
                  <a:chOff x="2983" y="1269"/>
                  <a:chExt cx="2150" cy="343"/>
                </a:xfrm>
              </p:grpSpPr>
              <p:sp>
                <p:nvSpPr>
                  <p:cNvPr id="4129" name="Freeform 33"/>
                  <p:cNvSpPr>
                    <a:spLocks/>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30" name="Freeform 34"/>
                  <p:cNvSpPr>
                    <a:spLocks/>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31" name="Group 35"/>
                <p:cNvGrpSpPr>
                  <a:grpSpLocks/>
                </p:cNvGrpSpPr>
                <p:nvPr/>
              </p:nvGrpSpPr>
              <p:grpSpPr bwMode="auto">
                <a:xfrm>
                  <a:off x="4296" y="349"/>
                  <a:ext cx="737" cy="167"/>
                  <a:chOff x="2938" y="917"/>
                  <a:chExt cx="1879" cy="427"/>
                </a:xfrm>
              </p:grpSpPr>
              <p:sp>
                <p:nvSpPr>
                  <p:cNvPr id="4132" name="Freeform 36"/>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33" name="Freeform 37"/>
                  <p:cNvSpPr>
                    <a:spLocks/>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34" name="Group 38"/>
                <p:cNvGrpSpPr>
                  <a:grpSpLocks/>
                </p:cNvGrpSpPr>
                <p:nvPr/>
              </p:nvGrpSpPr>
              <p:grpSpPr bwMode="auto">
                <a:xfrm>
                  <a:off x="3394" y="637"/>
                  <a:ext cx="493" cy="912"/>
                  <a:chOff x="637" y="1653"/>
                  <a:chExt cx="1257" cy="2326"/>
                </a:xfrm>
              </p:grpSpPr>
              <p:sp>
                <p:nvSpPr>
                  <p:cNvPr id="4135" name="Freeform 39"/>
                  <p:cNvSpPr>
                    <a:spLocks/>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36" name="Freeform 40"/>
                  <p:cNvSpPr>
                    <a:spLocks/>
                  </p:cNvSpPr>
                  <p:nvPr/>
                </p:nvSpPr>
                <p:spPr bwMode="hidden">
                  <a:xfrm rot="18888116" flipH="1">
                    <a:off x="419"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37" name="Group 41"/>
                <p:cNvGrpSpPr>
                  <a:grpSpLocks/>
                </p:cNvGrpSpPr>
                <p:nvPr/>
              </p:nvGrpSpPr>
              <p:grpSpPr bwMode="auto">
                <a:xfrm>
                  <a:off x="3142" y="850"/>
                  <a:ext cx="966" cy="522"/>
                  <a:chOff x="-5" y="2196"/>
                  <a:chExt cx="2463" cy="1332"/>
                </a:xfrm>
              </p:grpSpPr>
              <p:sp>
                <p:nvSpPr>
                  <p:cNvPr id="4138" name="Freeform 42"/>
                  <p:cNvSpPr>
                    <a:spLocks/>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39" name="Freeform 43"/>
                  <p:cNvSpPr>
                    <a:spLocks/>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40" name="Group 44"/>
                <p:cNvGrpSpPr>
                  <a:grpSpLocks/>
                </p:cNvGrpSpPr>
                <p:nvPr/>
              </p:nvGrpSpPr>
              <p:grpSpPr bwMode="auto">
                <a:xfrm>
                  <a:off x="3124" y="777"/>
                  <a:ext cx="971" cy="417"/>
                  <a:chOff x="-52" y="2009"/>
                  <a:chExt cx="2477" cy="1064"/>
                </a:xfrm>
              </p:grpSpPr>
              <p:sp>
                <p:nvSpPr>
                  <p:cNvPr id="4141" name="Freeform 45"/>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42" name="Freeform 46"/>
                  <p:cNvSpPr>
                    <a:spLocks/>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43" name="Group 47"/>
                <p:cNvGrpSpPr>
                  <a:grpSpLocks/>
                </p:cNvGrpSpPr>
                <p:nvPr/>
              </p:nvGrpSpPr>
              <p:grpSpPr bwMode="auto">
                <a:xfrm>
                  <a:off x="3115" y="700"/>
                  <a:ext cx="969" cy="363"/>
                  <a:chOff x="-74" y="1813"/>
                  <a:chExt cx="2472" cy="927"/>
                </a:xfrm>
              </p:grpSpPr>
              <p:sp>
                <p:nvSpPr>
                  <p:cNvPr id="4144" name="Freeform 48"/>
                  <p:cNvSpPr>
                    <a:spLocks/>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45" name="Freeform 49"/>
                  <p:cNvSpPr>
                    <a:spLocks/>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46" name="Group 50"/>
                <p:cNvGrpSpPr>
                  <a:grpSpLocks/>
                </p:cNvGrpSpPr>
                <p:nvPr/>
              </p:nvGrpSpPr>
              <p:grpSpPr bwMode="auto">
                <a:xfrm>
                  <a:off x="3153" y="613"/>
                  <a:ext cx="918" cy="257"/>
                  <a:chOff x="22" y="1591"/>
                  <a:chExt cx="2342" cy="657"/>
                </a:xfrm>
              </p:grpSpPr>
              <p:sp>
                <p:nvSpPr>
                  <p:cNvPr id="4147" name="Freeform 51"/>
                  <p:cNvSpPr>
                    <a:spLocks/>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48" name="Freeform 52"/>
                  <p:cNvSpPr>
                    <a:spLocks/>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49" name="Group 53"/>
                <p:cNvGrpSpPr>
                  <a:grpSpLocks/>
                </p:cNvGrpSpPr>
                <p:nvPr/>
              </p:nvGrpSpPr>
              <p:grpSpPr bwMode="auto">
                <a:xfrm>
                  <a:off x="3218" y="556"/>
                  <a:ext cx="843" cy="134"/>
                  <a:chOff x="189" y="1446"/>
                  <a:chExt cx="2150" cy="343"/>
                </a:xfrm>
              </p:grpSpPr>
              <p:sp>
                <p:nvSpPr>
                  <p:cNvPr id="4150" name="Freeform 54"/>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51" name="Freeform 55"/>
                  <p:cNvSpPr>
                    <a:spLocks/>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52" name="Group 56"/>
                <p:cNvGrpSpPr>
                  <a:grpSpLocks/>
                </p:cNvGrpSpPr>
                <p:nvPr/>
              </p:nvGrpSpPr>
              <p:grpSpPr bwMode="auto">
                <a:xfrm>
                  <a:off x="3342" y="418"/>
                  <a:ext cx="737" cy="167"/>
                  <a:chOff x="505" y="1094"/>
                  <a:chExt cx="1879" cy="427"/>
                </a:xfrm>
              </p:grpSpPr>
              <p:sp>
                <p:nvSpPr>
                  <p:cNvPr id="4153" name="Freeform 57"/>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54" name="Freeform 58"/>
                  <p:cNvSpPr>
                    <a:spLocks/>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55" name="Group 59"/>
                <p:cNvGrpSpPr>
                  <a:grpSpLocks/>
                </p:cNvGrpSpPr>
                <p:nvPr/>
              </p:nvGrpSpPr>
              <p:grpSpPr bwMode="auto">
                <a:xfrm>
                  <a:off x="3386" y="341"/>
                  <a:ext cx="725" cy="218"/>
                  <a:chOff x="616" y="899"/>
                  <a:chExt cx="1850" cy="554"/>
                </a:xfrm>
              </p:grpSpPr>
              <p:sp>
                <p:nvSpPr>
                  <p:cNvPr id="4156" name="Freeform 60"/>
                  <p:cNvSpPr>
                    <a:spLocks/>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57" name="Freeform 61"/>
                  <p:cNvSpPr>
                    <a:spLocks/>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58" name="Group 62"/>
                <p:cNvGrpSpPr>
                  <a:grpSpLocks/>
                </p:cNvGrpSpPr>
                <p:nvPr/>
              </p:nvGrpSpPr>
              <p:grpSpPr bwMode="auto">
                <a:xfrm>
                  <a:off x="3472" y="231"/>
                  <a:ext cx="693" cy="291"/>
                  <a:chOff x="3472" y="231"/>
                  <a:chExt cx="693" cy="291"/>
                </a:xfrm>
              </p:grpSpPr>
              <p:sp>
                <p:nvSpPr>
                  <p:cNvPr id="4159" name="Freeform 63"/>
                  <p:cNvSpPr>
                    <a:spLocks/>
                  </p:cNvSpPr>
                  <p:nvPr/>
                </p:nvSpPr>
                <p:spPr bwMode="hidden">
                  <a:xfrm rot="2028410" flipH="1">
                    <a:off x="3681"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60" name="Freeform 64"/>
                  <p:cNvSpPr>
                    <a:spLocks/>
                  </p:cNvSpPr>
                  <p:nvPr/>
                </p:nvSpPr>
                <p:spPr bwMode="hidden">
                  <a:xfrm rot="2028410" flipH="1">
                    <a:off x="3472" y="231"/>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61" name="Group 65"/>
                <p:cNvGrpSpPr>
                  <a:grpSpLocks/>
                </p:cNvGrpSpPr>
                <p:nvPr/>
              </p:nvGrpSpPr>
              <p:grpSpPr bwMode="auto">
                <a:xfrm>
                  <a:off x="3554" y="118"/>
                  <a:ext cx="664" cy="349"/>
                  <a:chOff x="3554" y="118"/>
                  <a:chExt cx="664" cy="349"/>
                </a:xfrm>
              </p:grpSpPr>
              <p:sp>
                <p:nvSpPr>
                  <p:cNvPr id="4162" name="Freeform 66"/>
                  <p:cNvSpPr>
                    <a:spLocks/>
                  </p:cNvSpPr>
                  <p:nvPr/>
                </p:nvSpPr>
                <p:spPr bwMode="hidden">
                  <a:xfrm rot="2664424" flipH="1">
                    <a:off x="3727" y="383"/>
                    <a:ext cx="491"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63" name="Freeform 67"/>
                  <p:cNvSpPr>
                    <a:spLocks/>
                  </p:cNvSpPr>
                  <p:nvPr/>
                </p:nvSpPr>
                <p:spPr bwMode="hidden">
                  <a:xfrm rot="2664424" flipH="1">
                    <a:off x="3554" y="118"/>
                    <a:ext cx="264"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64" name="Group 68"/>
                <p:cNvGrpSpPr>
                  <a:grpSpLocks/>
                </p:cNvGrpSpPr>
                <p:nvPr/>
              </p:nvGrpSpPr>
              <p:grpSpPr bwMode="auto">
                <a:xfrm>
                  <a:off x="3784" y="30"/>
                  <a:ext cx="305" cy="593"/>
                  <a:chOff x="1633" y="104"/>
                  <a:chExt cx="778" cy="1512"/>
                </a:xfrm>
              </p:grpSpPr>
              <p:sp>
                <p:nvSpPr>
                  <p:cNvPr id="4165" name="Freeform 69"/>
                  <p:cNvSpPr>
                    <a:spLocks/>
                  </p:cNvSpPr>
                  <p:nvPr/>
                </p:nvSpPr>
                <p:spPr bwMode="hidden">
                  <a:xfrm rot="3473776" flipH="1">
                    <a:off x="1754" y="958"/>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66" name="Freeform 70"/>
                  <p:cNvSpPr>
                    <a:spLocks/>
                  </p:cNvSpPr>
                  <p:nvPr/>
                </p:nvSpPr>
                <p:spPr bwMode="hidden">
                  <a:xfrm rot="3473776" flipH="1">
                    <a:off x="1506"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67" name="Group 71"/>
                <p:cNvGrpSpPr>
                  <a:grpSpLocks/>
                </p:cNvGrpSpPr>
                <p:nvPr/>
              </p:nvGrpSpPr>
              <p:grpSpPr bwMode="auto">
                <a:xfrm>
                  <a:off x="3903" y="0"/>
                  <a:ext cx="248" cy="601"/>
                  <a:chOff x="1935" y="28"/>
                  <a:chExt cx="634" cy="1534"/>
                </a:xfrm>
              </p:grpSpPr>
              <p:sp>
                <p:nvSpPr>
                  <p:cNvPr id="4168" name="Freeform 72"/>
                  <p:cNvSpPr>
                    <a:spLocks/>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69" name="Freeform 73"/>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grpSp>
              <p:nvGrpSpPr>
                <p:cNvPr id="4170" name="Group 74"/>
                <p:cNvGrpSpPr>
                  <a:grpSpLocks/>
                </p:cNvGrpSpPr>
                <p:nvPr/>
              </p:nvGrpSpPr>
              <p:grpSpPr bwMode="auto">
                <a:xfrm>
                  <a:off x="4251" y="252"/>
                  <a:ext cx="723" cy="222"/>
                  <a:chOff x="2822" y="672"/>
                  <a:chExt cx="1845" cy="566"/>
                </a:xfrm>
              </p:grpSpPr>
              <p:sp>
                <p:nvSpPr>
                  <p:cNvPr id="4171" name="Freeform 75"/>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72" name="Freeform 76"/>
                  <p:cNvSpPr>
                    <a:spLocks/>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73" name="Group 77"/>
                <p:cNvGrpSpPr>
                  <a:grpSpLocks/>
                </p:cNvGrpSpPr>
                <p:nvPr/>
              </p:nvGrpSpPr>
              <p:grpSpPr bwMode="auto">
                <a:xfrm>
                  <a:off x="4196" y="163"/>
                  <a:ext cx="699" cy="282"/>
                  <a:chOff x="2683" y="445"/>
                  <a:chExt cx="1781" cy="717"/>
                </a:xfrm>
              </p:grpSpPr>
              <p:sp>
                <p:nvSpPr>
                  <p:cNvPr id="4174" name="Freeform 78"/>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75" name="Freeform 79"/>
                  <p:cNvSpPr>
                    <a:spLocks/>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sp>
              <p:nvSpPr>
                <p:cNvPr id="4176"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endParaRPr lang="ru-RU"/>
                </a:p>
              </p:txBody>
            </p:sp>
            <p:sp>
              <p:nvSpPr>
                <p:cNvPr id="4177" name="Freeform 81"/>
                <p:cNvSpPr>
                  <a:spLocks/>
                </p:cNvSpPr>
                <p:nvPr/>
              </p:nvSpPr>
              <p:spPr bwMode="hidden">
                <a:xfrm rot="4578755" flipH="1">
                  <a:off x="3977" y="77"/>
                  <a:ext cx="216" cy="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endParaRPr lang="ru-RU"/>
                </a:p>
              </p:txBody>
            </p:sp>
            <p:grpSp>
              <p:nvGrpSpPr>
                <p:cNvPr id="4178" name="Group 82"/>
                <p:cNvGrpSpPr>
                  <a:grpSpLocks/>
                </p:cNvGrpSpPr>
                <p:nvPr/>
              </p:nvGrpSpPr>
              <p:grpSpPr bwMode="auto">
                <a:xfrm>
                  <a:off x="4242" y="5"/>
                  <a:ext cx="251" cy="596"/>
                  <a:chOff x="2800" y="41"/>
                  <a:chExt cx="640" cy="1520"/>
                </a:xfrm>
              </p:grpSpPr>
              <p:sp>
                <p:nvSpPr>
                  <p:cNvPr id="4179" name="Freeform 83"/>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80" name="Freeform 84"/>
                  <p:cNvSpPr>
                    <a:spLocks/>
                  </p:cNvSpPr>
                  <p:nvPr/>
                </p:nvSpPr>
                <p:spPr bwMode="hidden">
                  <a:xfrm rot="-3857755">
                    <a:off x="3011" y="181"/>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81" name="Group 85"/>
                <p:cNvGrpSpPr>
                  <a:grpSpLocks/>
                </p:cNvGrpSpPr>
                <p:nvPr/>
              </p:nvGrpSpPr>
              <p:grpSpPr bwMode="auto">
                <a:xfrm>
                  <a:off x="4295" y="53"/>
                  <a:ext cx="398" cy="574"/>
                  <a:chOff x="2934" y="163"/>
                  <a:chExt cx="1017" cy="1464"/>
                </a:xfrm>
              </p:grpSpPr>
              <p:sp>
                <p:nvSpPr>
                  <p:cNvPr id="4182" name="Freeform 86"/>
                  <p:cNvSpPr>
                    <a:spLocks/>
                  </p:cNvSpPr>
                  <p:nvPr/>
                </p:nvSpPr>
                <p:spPr bwMode="hidden">
                  <a:xfrm rot="-2777260">
                    <a:off x="2491"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83" name="Freeform 87"/>
                  <p:cNvSpPr>
                    <a:spLocks/>
                  </p:cNvSpPr>
                  <p:nvPr/>
                </p:nvSpPr>
                <p:spPr bwMode="hidden">
                  <a:xfrm rot="-2777260">
                    <a:off x="3430" y="261"/>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84" name="Group 88"/>
                <p:cNvGrpSpPr>
                  <a:grpSpLocks/>
                </p:cNvGrpSpPr>
                <p:nvPr/>
              </p:nvGrpSpPr>
              <p:grpSpPr bwMode="auto">
                <a:xfrm>
                  <a:off x="4215" y="2"/>
                  <a:ext cx="95" cy="567"/>
                  <a:chOff x="2730" y="32"/>
                  <a:chExt cx="243" cy="1448"/>
                </a:xfrm>
              </p:grpSpPr>
              <p:sp>
                <p:nvSpPr>
                  <p:cNvPr id="4185" name="Freeform 89"/>
                  <p:cNvSpPr>
                    <a:spLocks/>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86" name="Freeform 90"/>
                  <p:cNvSpPr>
                    <a:spLocks/>
                  </p:cNvSpPr>
                  <p:nvPr/>
                </p:nvSpPr>
                <p:spPr bwMode="hidden">
                  <a:xfrm rot="-4903748">
                    <a:off x="2650" y="220"/>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endParaRPr lang="ru-RU"/>
                  </a:p>
                </p:txBody>
              </p:sp>
            </p:grpSp>
            <p:grpSp>
              <p:nvGrpSpPr>
                <p:cNvPr id="4187" name="Group 91"/>
                <p:cNvGrpSpPr>
                  <a:grpSpLocks/>
                </p:cNvGrpSpPr>
                <p:nvPr/>
              </p:nvGrpSpPr>
              <p:grpSpPr bwMode="auto">
                <a:xfrm>
                  <a:off x="3514" y="683"/>
                  <a:ext cx="425" cy="960"/>
                  <a:chOff x="943" y="1769"/>
                  <a:chExt cx="1085" cy="2450"/>
                </a:xfrm>
              </p:grpSpPr>
              <p:sp>
                <p:nvSpPr>
                  <p:cNvPr id="4188" name="Freeform 92"/>
                  <p:cNvSpPr>
                    <a:spLocks/>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89" name="Freeform 93"/>
                  <p:cNvSpPr>
                    <a:spLocks/>
                  </p:cNvSpPr>
                  <p:nvPr/>
                </p:nvSpPr>
                <p:spPr bwMode="hidden">
                  <a:xfrm rot="18335692" flipH="1">
                    <a:off x="725"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90" name="Group 94"/>
                <p:cNvGrpSpPr>
                  <a:grpSpLocks/>
                </p:cNvGrpSpPr>
                <p:nvPr/>
              </p:nvGrpSpPr>
              <p:grpSpPr bwMode="auto">
                <a:xfrm>
                  <a:off x="3715" y="748"/>
                  <a:ext cx="300" cy="930"/>
                  <a:chOff x="1455" y="1936"/>
                  <a:chExt cx="766" cy="2373"/>
                </a:xfrm>
              </p:grpSpPr>
              <p:sp>
                <p:nvSpPr>
                  <p:cNvPr id="4191" name="Freeform 95"/>
                  <p:cNvSpPr>
                    <a:spLocks/>
                  </p:cNvSpPr>
                  <p:nvPr/>
                </p:nvSpPr>
                <p:spPr bwMode="hidden">
                  <a:xfrm rot="17542885" flipH="1">
                    <a:off x="1267"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92" name="Freeform 96"/>
                  <p:cNvSpPr>
                    <a:spLocks/>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93" name="Group 97"/>
                <p:cNvGrpSpPr>
                  <a:grpSpLocks/>
                </p:cNvGrpSpPr>
                <p:nvPr/>
              </p:nvGrpSpPr>
              <p:grpSpPr bwMode="auto">
                <a:xfrm rot="88588">
                  <a:off x="3923" y="769"/>
                  <a:ext cx="180" cy="913"/>
                  <a:chOff x="1956" y="1990"/>
                  <a:chExt cx="492" cy="2604"/>
                </a:xfrm>
              </p:grpSpPr>
              <p:sp>
                <p:nvSpPr>
                  <p:cNvPr id="4194" name="Freeform 98"/>
                  <p:cNvSpPr>
                    <a:spLocks/>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endParaRPr lang="ru-RU"/>
                  </a:p>
                </p:txBody>
              </p:sp>
              <p:sp>
                <p:nvSpPr>
                  <p:cNvPr id="4195" name="Freeform 99"/>
                  <p:cNvSpPr>
                    <a:spLocks/>
                  </p:cNvSpPr>
                  <p:nvPr/>
                </p:nvSpPr>
                <p:spPr bwMode="hidden">
                  <a:xfrm rot="16782062" flipH="1">
                    <a:off x="1734" y="3898"/>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96" name="Group 100"/>
                <p:cNvGrpSpPr>
                  <a:grpSpLocks/>
                </p:cNvGrpSpPr>
                <p:nvPr/>
              </p:nvGrpSpPr>
              <p:grpSpPr bwMode="auto">
                <a:xfrm>
                  <a:off x="4451" y="662"/>
                  <a:ext cx="442" cy="951"/>
                  <a:chOff x="3334" y="1717"/>
                  <a:chExt cx="1125" cy="2426"/>
                </a:xfrm>
              </p:grpSpPr>
              <p:sp>
                <p:nvSpPr>
                  <p:cNvPr id="4197" name="Freeform 101"/>
                  <p:cNvSpPr>
                    <a:spLocks/>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4198" name="Freeform 102"/>
                  <p:cNvSpPr>
                    <a:spLocks/>
                  </p:cNvSpPr>
                  <p:nvPr/>
                </p:nvSpPr>
                <p:spPr bwMode="hidden">
                  <a:xfrm rot="3144576">
                    <a:off x="3751"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199" name="Group 103"/>
                <p:cNvGrpSpPr>
                  <a:grpSpLocks/>
                </p:cNvGrpSpPr>
                <p:nvPr/>
              </p:nvGrpSpPr>
              <p:grpSpPr bwMode="auto">
                <a:xfrm>
                  <a:off x="4391" y="721"/>
                  <a:ext cx="347" cy="951"/>
                  <a:chOff x="3181" y="1866"/>
                  <a:chExt cx="883" cy="2426"/>
                </a:xfrm>
              </p:grpSpPr>
              <p:sp>
                <p:nvSpPr>
                  <p:cNvPr id="4200" name="Freeform 104"/>
                  <p:cNvSpPr>
                    <a:spLocks/>
                  </p:cNvSpPr>
                  <p:nvPr/>
                </p:nvSpPr>
                <p:spPr bwMode="hidden">
                  <a:xfrm rot="3745735">
                    <a:off x="2506" y="2541"/>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4201" name="Freeform 105"/>
                  <p:cNvSpPr>
                    <a:spLocks/>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endParaRPr lang="ru-RU"/>
                  </a:p>
                </p:txBody>
              </p:sp>
            </p:grpSp>
            <p:grpSp>
              <p:nvGrpSpPr>
                <p:cNvPr id="4202" name="Group 106"/>
                <p:cNvGrpSpPr>
                  <a:grpSpLocks/>
                </p:cNvGrpSpPr>
                <p:nvPr/>
              </p:nvGrpSpPr>
              <p:grpSpPr bwMode="auto">
                <a:xfrm>
                  <a:off x="4323" y="767"/>
                  <a:ext cx="243" cy="935"/>
                  <a:chOff x="3006" y="1983"/>
                  <a:chExt cx="619" cy="2386"/>
                </a:xfrm>
              </p:grpSpPr>
              <p:sp>
                <p:nvSpPr>
                  <p:cNvPr id="4203" name="Freeform 107"/>
                  <p:cNvSpPr>
                    <a:spLocks/>
                  </p:cNvSpPr>
                  <p:nvPr/>
                </p:nvSpPr>
                <p:spPr bwMode="hidden">
                  <a:xfrm rot="4286818">
                    <a:off x="2328"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4204" name="Freeform 108"/>
                  <p:cNvSpPr>
                    <a:spLocks/>
                  </p:cNvSpPr>
                  <p:nvPr/>
                </p:nvSpPr>
                <p:spPr bwMode="hidden">
                  <a:xfrm rot="4286818">
                    <a:off x="3002"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nvGrpSpPr>
                <p:cNvPr id="4205" name="Group 109"/>
                <p:cNvGrpSpPr>
                  <a:grpSpLocks/>
                </p:cNvGrpSpPr>
                <p:nvPr/>
              </p:nvGrpSpPr>
              <p:grpSpPr bwMode="auto">
                <a:xfrm>
                  <a:off x="4249" y="813"/>
                  <a:ext cx="159" cy="870"/>
                  <a:chOff x="2819" y="2101"/>
                  <a:chExt cx="405" cy="2219"/>
                </a:xfrm>
              </p:grpSpPr>
              <p:sp>
                <p:nvSpPr>
                  <p:cNvPr id="4206" name="Freeform 110"/>
                  <p:cNvSpPr>
                    <a:spLocks/>
                  </p:cNvSpPr>
                  <p:nvPr/>
                </p:nvSpPr>
                <p:spPr bwMode="hidden">
                  <a:xfrm rot="4898956">
                    <a:off x="2206"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endParaRPr lang="ru-RU"/>
                  </a:p>
                </p:txBody>
              </p:sp>
              <p:sp>
                <p:nvSpPr>
                  <p:cNvPr id="4207" name="Freeform 111"/>
                  <p:cNvSpPr>
                    <a:spLocks/>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nvGrpSpPr>
                <p:cNvPr id="4208" name="Group 112"/>
                <p:cNvGrpSpPr>
                  <a:grpSpLocks/>
                </p:cNvGrpSpPr>
                <p:nvPr/>
              </p:nvGrpSpPr>
              <p:grpSpPr bwMode="auto">
                <a:xfrm>
                  <a:off x="4045" y="826"/>
                  <a:ext cx="167" cy="857"/>
                  <a:chOff x="2287" y="2135"/>
                  <a:chExt cx="426" cy="2185"/>
                </a:xfrm>
              </p:grpSpPr>
              <p:sp>
                <p:nvSpPr>
                  <p:cNvPr id="4209" name="Freeform 113"/>
                  <p:cNvSpPr>
                    <a:spLocks/>
                  </p:cNvSpPr>
                  <p:nvPr/>
                </p:nvSpPr>
                <p:spPr bwMode="hidden">
                  <a:xfrm rot="5755659">
                    <a:off x="1900"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endParaRPr lang="ru-RU"/>
                  </a:p>
                </p:txBody>
              </p:sp>
              <p:sp>
                <p:nvSpPr>
                  <p:cNvPr id="4210" name="Freeform 114"/>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endParaRPr lang="ru-RU"/>
                  </a:p>
                </p:txBody>
              </p:sp>
            </p:grpSp>
          </p:grpSp>
          <p:sp>
            <p:nvSpPr>
              <p:cNvPr id="4211" name="Freeform 115"/>
              <p:cNvSpPr>
                <a:spLocks/>
              </p:cNvSpPr>
              <p:nvPr/>
            </p:nvSpPr>
            <p:spPr bwMode="hidden">
              <a:xfrm flipH="1">
                <a:off x="3873" y="934"/>
                <a:ext cx="191"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4212" name="Arc 116"/>
              <p:cNvSpPr>
                <a:spLocks/>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endParaRPr lang="ru-RU"/>
              </a:p>
            </p:txBody>
          </p:sp>
          <p:sp>
            <p:nvSpPr>
              <p:cNvPr id="4213"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endParaRPr lang="ru-RU"/>
              </a:p>
            </p:txBody>
          </p:sp>
          <p:sp>
            <p:nvSpPr>
              <p:cNvPr id="4214" name="Arc 118"/>
              <p:cNvSpPr>
                <a:spLocks/>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endParaRPr lang="ru-RU"/>
              </a:p>
            </p:txBody>
          </p:sp>
          <p:sp>
            <p:nvSpPr>
              <p:cNvPr id="4215" name="Arc 119"/>
              <p:cNvSpPr>
                <a:spLocks/>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endParaRPr lang="ru-RU"/>
              </a:p>
            </p:txBody>
          </p:sp>
          <p:sp>
            <p:nvSpPr>
              <p:cNvPr id="4216"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endParaRPr lang="ru-RU"/>
              </a:p>
            </p:txBody>
          </p:sp>
          <p:sp>
            <p:nvSpPr>
              <p:cNvPr id="4217"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ru-RU"/>
              </a:p>
            </p:txBody>
          </p:sp>
          <p:sp>
            <p:nvSpPr>
              <p:cNvPr id="4218" name="Arc 122"/>
              <p:cNvSpPr>
                <a:spLocks/>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endParaRPr lang="ru-RU"/>
              </a:p>
            </p:txBody>
          </p:sp>
          <p:sp>
            <p:nvSpPr>
              <p:cNvPr id="4219" name="Arc 123"/>
              <p:cNvSpPr>
                <a:spLocks/>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endParaRPr lang="ru-RU"/>
              </a:p>
            </p:txBody>
          </p:sp>
          <p:sp>
            <p:nvSpPr>
              <p:cNvPr id="4220" name="Freeform 124"/>
              <p:cNvSpPr>
                <a:spLocks/>
              </p:cNvSpPr>
              <p:nvPr/>
            </p:nvSpPr>
            <p:spPr bwMode="hidden">
              <a:xfrm>
                <a:off x="4410" y="1033"/>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4221" name="Freeform 125"/>
              <p:cNvSpPr>
                <a:spLocks/>
              </p:cNvSpPr>
              <p:nvPr/>
            </p:nvSpPr>
            <p:spPr bwMode="hidden">
              <a:xfrm rot="19660755" flipV="1">
                <a:off x="4114" y="843"/>
                <a:ext cx="173" cy="3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sp>
            <p:nvSpPr>
              <p:cNvPr id="4222"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endParaRPr lang="ru-RU"/>
              </a:p>
            </p:txBody>
          </p:sp>
          <p:sp>
            <p:nvSpPr>
              <p:cNvPr id="4223" name="Arc 127"/>
              <p:cNvSpPr>
                <a:spLocks/>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endParaRPr lang="ru-RU"/>
              </a:p>
            </p:txBody>
          </p:sp>
          <p:sp>
            <p:nvSpPr>
              <p:cNvPr id="4224" name="Arc 128"/>
              <p:cNvSpPr>
                <a:spLocks/>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endParaRPr lang="ru-RU"/>
              </a:p>
            </p:txBody>
          </p:sp>
          <p:sp>
            <p:nvSpPr>
              <p:cNvPr id="4225" name="Freeform 129"/>
              <p:cNvSpPr>
                <a:spLocks/>
              </p:cNvSpPr>
              <p:nvPr/>
            </p:nvSpPr>
            <p:spPr bwMode="hidden">
              <a:xfrm flipH="1">
                <a:off x="3307" y="982"/>
                <a:ext cx="425"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4226" name="Freeform 130"/>
              <p:cNvSpPr>
                <a:spLocks/>
              </p:cNvSpPr>
              <p:nvPr/>
            </p:nvSpPr>
            <p:spPr bwMode="hidden">
              <a:xfrm flipH="1">
                <a:off x="3507" y="350"/>
                <a:ext cx="273"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4227"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4228"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endParaRPr lang="ru-RU"/>
              </a:p>
            </p:txBody>
          </p:sp>
          <p:sp>
            <p:nvSpPr>
              <p:cNvPr id="4229" name="Freeform 133"/>
              <p:cNvSpPr>
                <a:spLocks/>
              </p:cNvSpPr>
              <p:nvPr/>
            </p:nvSpPr>
            <p:spPr bwMode="hidden">
              <a:xfrm>
                <a:off x="4636" y="576"/>
                <a:ext cx="595" cy="41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4230" name="Freeform 134"/>
              <p:cNvSpPr>
                <a:spLocks/>
              </p:cNvSpPr>
              <p:nvPr/>
            </p:nvSpPr>
            <p:spPr bwMode="hidden">
              <a:xfrm>
                <a:off x="4658" y="132"/>
                <a:ext cx="260" cy="562"/>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endParaRPr lang="ru-RU"/>
              </a:p>
            </p:txBody>
          </p:sp>
          <p:sp>
            <p:nvSpPr>
              <p:cNvPr id="4231" name="Freeform 135"/>
              <p:cNvSpPr>
                <a:spLocks/>
              </p:cNvSpPr>
              <p:nvPr/>
            </p:nvSpPr>
            <p:spPr bwMode="hidden">
              <a:xfrm rot="20253369">
                <a:off x="4401" y="599"/>
                <a:ext cx="174"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sp>
            <p:nvSpPr>
              <p:cNvPr id="4232" name="Freeform 136"/>
              <p:cNvSpPr>
                <a:spLocks/>
              </p:cNvSpPr>
              <p:nvPr/>
            </p:nvSpPr>
            <p:spPr bwMode="hidden">
              <a:xfrm rot="1346631" flipH="1">
                <a:off x="3783" y="590"/>
                <a:ext cx="173"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endParaRPr lang="ru-RU"/>
              </a:p>
            </p:txBody>
          </p:sp>
        </p:grpSp>
      </p:grpSp>
      <p:sp>
        <p:nvSpPr>
          <p:cNvPr id="4233"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234"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35"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4236"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4237"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7513E8A-7F95-46BC-8427-5736654A474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itchFamily="34" charset="0"/>
        </a:defRPr>
      </a:lvl2pPr>
      <a:lvl3pPr algn="l" rtl="0" fontAlgn="base">
        <a:spcBef>
          <a:spcPct val="0"/>
        </a:spcBef>
        <a:spcAft>
          <a:spcPct val="0"/>
        </a:spcAft>
        <a:defRPr sz="4400">
          <a:solidFill>
            <a:schemeClr val="tx2"/>
          </a:solidFill>
          <a:latin typeface="Arial Black" pitchFamily="34" charset="0"/>
        </a:defRPr>
      </a:lvl3pPr>
      <a:lvl4pPr algn="l" rtl="0" fontAlgn="base">
        <a:spcBef>
          <a:spcPct val="0"/>
        </a:spcBef>
        <a:spcAft>
          <a:spcPct val="0"/>
        </a:spcAft>
        <a:defRPr sz="4400">
          <a:solidFill>
            <a:schemeClr val="tx2"/>
          </a:solidFill>
          <a:latin typeface="Arial Black" pitchFamily="34" charset="0"/>
        </a:defRPr>
      </a:lvl4pPr>
      <a:lvl5pPr algn="l" rtl="0" fontAlgn="base">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Font typeface="Times New Roman" pitchFamily="18" charset="0"/>
        <a:buChar char="−"/>
        <a:defRPr sz="2000">
          <a:solidFill>
            <a:schemeClr val="tx1"/>
          </a:solidFill>
          <a:latin typeface="+mn-lt"/>
        </a:defRPr>
      </a:lvl4pPr>
      <a:lvl5pPr marL="2057400" indent="-228600" algn="l" rtl="0" fontAlgn="base">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Communications </a:t>
            </a:r>
          </a:p>
        </p:txBody>
      </p:sp>
      <p:sp>
        <p:nvSpPr>
          <p:cNvPr id="2051" name="Rectangle 3"/>
          <p:cNvSpPr>
            <a:spLocks noGrp="1" noChangeArrowheads="1"/>
          </p:cNvSpPr>
          <p:nvPr>
            <p:ph type="subTitle" idx="1"/>
          </p:nvPr>
        </p:nvSpPr>
        <p:spPr/>
        <p:txBody>
          <a:bodyPr/>
          <a:lstStyle/>
          <a:p>
            <a:r>
              <a:rPr lang="en-US"/>
              <a:t>Our last class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Empathizing</a:t>
            </a:r>
          </a:p>
        </p:txBody>
      </p:sp>
      <p:sp>
        <p:nvSpPr>
          <p:cNvPr id="24579" name="Rectangle 3"/>
          <p:cNvSpPr>
            <a:spLocks noGrp="1" noChangeArrowheads="1"/>
          </p:cNvSpPr>
          <p:nvPr>
            <p:ph type="body" idx="4294967295"/>
          </p:nvPr>
        </p:nvSpPr>
        <p:spPr/>
        <p:txBody>
          <a:bodyPr/>
          <a:lstStyle/>
          <a:p>
            <a:pPr lvl="1"/>
            <a:r>
              <a:rPr lang="en-US"/>
              <a:t>Includes hearing and analyzing</a:t>
            </a:r>
          </a:p>
          <a:p>
            <a:pPr lvl="1"/>
            <a:r>
              <a:rPr lang="en-US"/>
              <a:t>Gets at the emotional content of the message</a:t>
            </a:r>
          </a:p>
          <a:p>
            <a:pPr lvl="2"/>
            <a:r>
              <a:rPr lang="en-US"/>
              <a:t>Seeing the world through the eyes of the other person</a:t>
            </a:r>
          </a:p>
          <a:p>
            <a:pPr lvl="2"/>
            <a:r>
              <a:rPr lang="en-US"/>
              <a:t>Emotional Relationships breed trust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anim calcmode="lin" valueType="num">
                                      <p:cBhvr additive="base">
                                        <p:cTn id="11"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457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 calcmode="lin" valueType="num">
                                      <p:cBhvr additive="base">
                                        <p:cTn id="15"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457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Barriers to Effective Listening</a:t>
            </a:r>
          </a:p>
        </p:txBody>
      </p:sp>
      <p:sp>
        <p:nvSpPr>
          <p:cNvPr id="26627" name="Rectangle 3"/>
          <p:cNvSpPr>
            <a:spLocks noGrp="1" noChangeArrowheads="1"/>
          </p:cNvSpPr>
          <p:nvPr>
            <p:ph type="body" idx="4294967295"/>
          </p:nvPr>
        </p:nvSpPr>
        <p:spPr/>
        <p:txBody>
          <a:bodyPr/>
          <a:lstStyle/>
          <a:p>
            <a:r>
              <a:rPr lang="en-US"/>
              <a:t>Anything at all that distracts</a:t>
            </a:r>
          </a:p>
          <a:p>
            <a:r>
              <a:rPr lang="en-US"/>
              <a:t>Prejudging - I know what he’s going to say-mind goes on vacation</a:t>
            </a:r>
          </a:p>
          <a:p>
            <a:r>
              <a:rPr lang="en-US"/>
              <a:t>Rehearsing - As soon as he stops talking this is what I’ll say.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3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2662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3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2662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3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2662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Active Listening Involves</a:t>
            </a:r>
          </a:p>
        </p:txBody>
      </p:sp>
      <p:sp>
        <p:nvSpPr>
          <p:cNvPr id="28675" name="Rectangle 3"/>
          <p:cNvSpPr>
            <a:spLocks noGrp="1" noChangeArrowheads="1"/>
          </p:cNvSpPr>
          <p:nvPr>
            <p:ph type="body" idx="4294967295"/>
          </p:nvPr>
        </p:nvSpPr>
        <p:spPr/>
        <p:txBody>
          <a:bodyPr/>
          <a:lstStyle/>
          <a:p>
            <a:r>
              <a:rPr lang="en-US" sz="2800"/>
              <a:t>Stop what you are doing</a:t>
            </a:r>
          </a:p>
          <a:p>
            <a:r>
              <a:rPr lang="en-US" sz="2800"/>
              <a:t>Look for the non verbal cues that identify feelings</a:t>
            </a:r>
          </a:p>
          <a:p>
            <a:r>
              <a:rPr lang="en-US" sz="2800"/>
              <a:t>Match verbal and non verbal cues to decipher content and emotion</a:t>
            </a:r>
          </a:p>
          <a:p>
            <a:r>
              <a:rPr lang="en-US" sz="2800"/>
              <a:t>Ask confirming questions</a:t>
            </a:r>
          </a:p>
          <a:p>
            <a:r>
              <a:rPr lang="en-US" sz="2800"/>
              <a:t>Paraphrase content to insure you understand</a:t>
            </a:r>
          </a:p>
          <a:p>
            <a:r>
              <a:rPr lang="en-US" sz="2800"/>
              <a:t>Paraphrase feelings to understand what is being felt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Language and Words</a:t>
            </a:r>
          </a:p>
        </p:txBody>
      </p:sp>
      <p:sp>
        <p:nvSpPr>
          <p:cNvPr id="30723" name="Rectangle 3"/>
          <p:cNvSpPr>
            <a:spLocks noGrp="1" noChangeArrowheads="1"/>
          </p:cNvSpPr>
          <p:nvPr>
            <p:ph type="body" idx="4294967295"/>
          </p:nvPr>
        </p:nvSpPr>
        <p:spPr/>
        <p:txBody>
          <a:bodyPr/>
          <a:lstStyle/>
          <a:p>
            <a:pPr>
              <a:lnSpc>
                <a:spcPct val="80000"/>
              </a:lnSpc>
            </a:pPr>
            <a:r>
              <a:rPr lang="en-US" sz="2800"/>
              <a:t>One of the things that make us human</a:t>
            </a:r>
          </a:p>
          <a:p>
            <a:pPr>
              <a:lnSpc>
                <a:spcPct val="80000"/>
              </a:lnSpc>
            </a:pPr>
            <a:r>
              <a:rPr lang="en-US" sz="2800"/>
              <a:t>Ability to create our world </a:t>
            </a:r>
          </a:p>
          <a:p>
            <a:pPr>
              <a:lnSpc>
                <a:spcPct val="80000"/>
              </a:lnSpc>
            </a:pPr>
            <a:r>
              <a:rPr lang="en-US" sz="2800"/>
              <a:t>Tools by which people make sense of other people’s world</a:t>
            </a:r>
          </a:p>
          <a:p>
            <a:pPr>
              <a:lnSpc>
                <a:spcPct val="80000"/>
              </a:lnSpc>
            </a:pPr>
            <a:r>
              <a:rPr lang="en-US" sz="2800"/>
              <a:t>Act as boundaries to group communications - double filters</a:t>
            </a:r>
          </a:p>
          <a:p>
            <a:pPr lvl="1">
              <a:lnSpc>
                <a:spcPct val="80000"/>
              </a:lnSpc>
            </a:pPr>
            <a:r>
              <a:rPr lang="en-US" sz="2400"/>
              <a:t>Affecting group climate</a:t>
            </a:r>
          </a:p>
          <a:p>
            <a:pPr lvl="1">
              <a:lnSpc>
                <a:spcPct val="80000"/>
              </a:lnSpc>
            </a:pPr>
            <a:r>
              <a:rPr lang="en-US" sz="2400"/>
              <a:t>Make people defensive</a:t>
            </a:r>
          </a:p>
          <a:p>
            <a:pPr lvl="1">
              <a:lnSpc>
                <a:spcPct val="80000"/>
              </a:lnSpc>
            </a:pPr>
            <a:r>
              <a:rPr lang="en-US" sz="2400"/>
              <a:t>Shift attention towards personal goal of protection and away from the group goal, reducing productivity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4000"/>
              <a:t>Non Verbal Communications</a:t>
            </a:r>
          </a:p>
        </p:txBody>
      </p:sp>
      <p:pic>
        <p:nvPicPr>
          <p:cNvPr id="34819" name="Picture 3" descr="j0230997"/>
          <p:cNvPicPr>
            <a:picLocks noChangeAspect="1" noChangeArrowheads="1"/>
          </p:cNvPicPr>
          <p:nvPr>
            <p:ph idx="1"/>
          </p:nvPr>
        </p:nvPicPr>
        <p:blipFill>
          <a:blip r:embed="rId3" cstate="print"/>
          <a:srcRect/>
          <a:stretch>
            <a:fillRect/>
          </a:stretch>
        </p:blipFill>
        <p:spPr>
          <a:xfrm>
            <a:off x="1676400" y="1905000"/>
            <a:ext cx="5943600" cy="4365625"/>
          </a:xfrm>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a:t>Importance of non verbal communications</a:t>
            </a:r>
          </a:p>
        </p:txBody>
      </p:sp>
      <p:sp>
        <p:nvSpPr>
          <p:cNvPr id="36867" name="Rectangle 3"/>
          <p:cNvSpPr>
            <a:spLocks noGrp="1" noChangeArrowheads="1"/>
          </p:cNvSpPr>
          <p:nvPr>
            <p:ph type="body" idx="1"/>
          </p:nvPr>
        </p:nvSpPr>
        <p:spPr/>
        <p:txBody>
          <a:bodyPr/>
          <a:lstStyle/>
          <a:p>
            <a:r>
              <a:rPr lang="en-US"/>
              <a:t>We communicate non verbally --- like it or not!</a:t>
            </a:r>
          </a:p>
          <a:p>
            <a:r>
              <a:rPr lang="en-US"/>
              <a:t>Emotions and feeling generally are communicated non verbally.</a:t>
            </a:r>
          </a:p>
          <a:p>
            <a:r>
              <a:rPr lang="en-US"/>
              <a:t>Non verbal communication is more believable.</a:t>
            </a:r>
          </a:p>
          <a:p>
            <a:pPr>
              <a:buFontTx/>
              <a:buNone/>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Frequency of Non Verbal Communication</a:t>
            </a:r>
          </a:p>
        </p:txBody>
      </p:sp>
      <p:sp>
        <p:nvSpPr>
          <p:cNvPr id="38915" name="Rectangle 3"/>
          <p:cNvSpPr>
            <a:spLocks noGrp="1" noChangeArrowheads="1"/>
          </p:cNvSpPr>
          <p:nvPr>
            <p:ph type="body" idx="4294967295"/>
          </p:nvPr>
        </p:nvSpPr>
        <p:spPr/>
        <p:txBody>
          <a:bodyPr/>
          <a:lstStyle/>
          <a:p>
            <a:r>
              <a:rPr lang="en-US"/>
              <a:t>7% of the emotional meaning of a message is verbal</a:t>
            </a:r>
          </a:p>
          <a:p>
            <a:r>
              <a:rPr lang="en-US"/>
              <a:t>People use non-verbal communication far more than verbal </a:t>
            </a:r>
          </a:p>
          <a:p>
            <a:r>
              <a:rPr lang="en-US"/>
              <a:t>Exercise on Page 157</a:t>
            </a:r>
          </a:p>
          <a:p>
            <a:pPr>
              <a:buFontTx/>
              <a:buNone/>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Functional </a:t>
            </a:r>
          </a:p>
        </p:txBody>
      </p:sp>
      <p:sp>
        <p:nvSpPr>
          <p:cNvPr id="40963" name="Rectangle 3"/>
          <p:cNvSpPr>
            <a:spLocks noGrp="1" noChangeArrowheads="1"/>
          </p:cNvSpPr>
          <p:nvPr>
            <p:ph type="body" idx="1"/>
          </p:nvPr>
        </p:nvSpPr>
        <p:spPr/>
        <p:txBody>
          <a:bodyPr/>
          <a:lstStyle/>
          <a:p>
            <a:r>
              <a:rPr lang="en-US"/>
              <a:t>Emphasizes meaning</a:t>
            </a:r>
          </a:p>
          <a:p>
            <a:r>
              <a:rPr lang="en-US"/>
              <a:t>Communicated in a context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Structural</a:t>
            </a:r>
          </a:p>
        </p:txBody>
      </p:sp>
      <p:sp>
        <p:nvSpPr>
          <p:cNvPr id="43011" name="Rectangle 3"/>
          <p:cNvSpPr>
            <a:spLocks noGrp="1" noChangeArrowheads="1"/>
          </p:cNvSpPr>
          <p:nvPr>
            <p:ph type="body" idx="1"/>
          </p:nvPr>
        </p:nvSpPr>
        <p:spPr/>
        <p:txBody>
          <a:bodyPr/>
          <a:lstStyle/>
          <a:p>
            <a:r>
              <a:rPr lang="en-US"/>
              <a:t>Dealing with the management of space to facilitate communications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0" y="228600"/>
            <a:ext cx="7772400" cy="1143000"/>
          </a:xfrm>
        </p:spPr>
        <p:txBody>
          <a:bodyPr/>
          <a:lstStyle/>
          <a:p>
            <a:r>
              <a:rPr lang="en-US"/>
              <a:t>Non Verbal Communication </a:t>
            </a:r>
          </a:p>
        </p:txBody>
      </p:sp>
      <p:sp>
        <p:nvSpPr>
          <p:cNvPr id="45059" name="Rectangle 3"/>
          <p:cNvSpPr>
            <a:spLocks noGrp="1" noChangeArrowheads="1"/>
          </p:cNvSpPr>
          <p:nvPr>
            <p:ph type="body" idx="4294967295"/>
          </p:nvPr>
        </p:nvSpPr>
        <p:spPr/>
        <p:txBody>
          <a:bodyPr/>
          <a:lstStyle/>
          <a:p>
            <a:r>
              <a:rPr lang="en-US"/>
              <a:t>Kinesic Behavior-Functional</a:t>
            </a:r>
          </a:p>
          <a:p>
            <a:pPr lvl="1"/>
            <a:r>
              <a:rPr lang="en-US"/>
              <a:t>Body Postures, movements, eye contact, facial expressions</a:t>
            </a:r>
          </a:p>
          <a:p>
            <a:r>
              <a:rPr lang="en-US"/>
              <a:t>Paralinguistic Qualities-Functional</a:t>
            </a:r>
          </a:p>
          <a:p>
            <a:pPr lvl="1"/>
            <a:r>
              <a:rPr lang="en-US"/>
              <a:t>Vocal tone e.g. pitch, volume,rate, intonation, use of silence</a:t>
            </a:r>
          </a:p>
          <a:p>
            <a:r>
              <a:rPr lang="en-US"/>
              <a:t>Proxemic Behavior-Structural</a:t>
            </a:r>
          </a:p>
          <a:p>
            <a:pPr lvl="1"/>
            <a:r>
              <a:rPr lang="en-US"/>
              <a:t>Spatial and distance orientations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Why is communication important?</a:t>
            </a:r>
          </a:p>
        </p:txBody>
      </p:sp>
      <p:sp>
        <p:nvSpPr>
          <p:cNvPr id="7171" name="Rectangle 3"/>
          <p:cNvSpPr>
            <a:spLocks noGrp="1" noChangeArrowheads="1"/>
          </p:cNvSpPr>
          <p:nvPr>
            <p:ph type="body" idx="1"/>
          </p:nvPr>
        </p:nvSpPr>
        <p:spPr/>
        <p:txBody>
          <a:bodyPr/>
          <a:lstStyle/>
          <a:p>
            <a:pPr>
              <a:lnSpc>
                <a:spcPct val="90000"/>
              </a:lnSpc>
            </a:pPr>
            <a:r>
              <a:rPr lang="en-US"/>
              <a:t>It’s what we humans do.</a:t>
            </a:r>
          </a:p>
          <a:p>
            <a:pPr lvl="1">
              <a:lnSpc>
                <a:spcPct val="90000"/>
              </a:lnSpc>
            </a:pPr>
            <a:r>
              <a:rPr lang="en-US"/>
              <a:t>Communications makes us human</a:t>
            </a:r>
          </a:p>
          <a:p>
            <a:pPr>
              <a:lnSpc>
                <a:spcPct val="90000"/>
              </a:lnSpc>
            </a:pPr>
            <a:r>
              <a:rPr lang="en-US"/>
              <a:t>In the process of management, we communicate when:</a:t>
            </a:r>
          </a:p>
          <a:p>
            <a:pPr lvl="1">
              <a:lnSpc>
                <a:spcPct val="90000"/>
              </a:lnSpc>
            </a:pPr>
            <a:r>
              <a:rPr lang="en-US"/>
              <a:t>We plan</a:t>
            </a:r>
          </a:p>
          <a:p>
            <a:pPr lvl="1">
              <a:lnSpc>
                <a:spcPct val="90000"/>
              </a:lnSpc>
            </a:pPr>
            <a:r>
              <a:rPr lang="en-US"/>
              <a:t>We organize</a:t>
            </a:r>
          </a:p>
          <a:p>
            <a:pPr lvl="1">
              <a:lnSpc>
                <a:spcPct val="90000"/>
              </a:lnSpc>
            </a:pPr>
            <a:r>
              <a:rPr lang="en-US"/>
              <a:t>We control</a:t>
            </a:r>
          </a:p>
          <a:p>
            <a:pPr lvl="1">
              <a:lnSpc>
                <a:spcPct val="90000"/>
              </a:lnSpc>
            </a:pPr>
            <a:r>
              <a:rPr lang="en-US"/>
              <a:t>We lead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Kinesic Behavior-Functional</a:t>
            </a:r>
          </a:p>
        </p:txBody>
      </p:sp>
      <p:sp>
        <p:nvSpPr>
          <p:cNvPr id="47107" name="Rectangle 3"/>
          <p:cNvSpPr>
            <a:spLocks noGrp="1" noChangeArrowheads="1"/>
          </p:cNvSpPr>
          <p:nvPr>
            <p:ph type="body" idx="1"/>
          </p:nvPr>
        </p:nvSpPr>
        <p:spPr/>
        <p:txBody>
          <a:bodyPr/>
          <a:lstStyle/>
          <a:p>
            <a:pPr>
              <a:lnSpc>
                <a:spcPct val="80000"/>
              </a:lnSpc>
            </a:pPr>
            <a:r>
              <a:rPr lang="en-US" sz="2000"/>
              <a:t>Emblems – gestures that replace spoken messages</a:t>
            </a:r>
          </a:p>
          <a:p>
            <a:pPr lvl="1">
              <a:lnSpc>
                <a:spcPct val="80000"/>
              </a:lnSpc>
            </a:pPr>
            <a:r>
              <a:rPr lang="en-US" sz="1800"/>
              <a:t>Shhh</a:t>
            </a:r>
          </a:p>
          <a:p>
            <a:pPr lvl="1">
              <a:lnSpc>
                <a:spcPct val="80000"/>
              </a:lnSpc>
            </a:pPr>
            <a:r>
              <a:rPr lang="en-US" sz="1800"/>
              <a:t>Hitch hikers thumb</a:t>
            </a:r>
          </a:p>
          <a:p>
            <a:pPr lvl="1">
              <a:lnSpc>
                <a:spcPct val="80000"/>
              </a:lnSpc>
            </a:pPr>
            <a:r>
              <a:rPr lang="en-US" sz="1800"/>
              <a:t>Check your watch</a:t>
            </a:r>
          </a:p>
          <a:p>
            <a:pPr>
              <a:lnSpc>
                <a:spcPct val="80000"/>
              </a:lnSpc>
            </a:pPr>
            <a:r>
              <a:rPr lang="en-US" sz="2000"/>
              <a:t>Illustrators – add meaning to verbal communication</a:t>
            </a:r>
          </a:p>
          <a:p>
            <a:pPr lvl="1">
              <a:lnSpc>
                <a:spcPct val="80000"/>
              </a:lnSpc>
            </a:pPr>
            <a:r>
              <a:rPr lang="en-US" sz="1800"/>
              <a:t>Pound the desk for emphasis</a:t>
            </a:r>
          </a:p>
          <a:p>
            <a:pPr>
              <a:lnSpc>
                <a:spcPct val="80000"/>
              </a:lnSpc>
            </a:pPr>
            <a:r>
              <a:rPr lang="en-US" sz="2000"/>
              <a:t>Affect Display – demonstrates feelings</a:t>
            </a:r>
          </a:p>
          <a:p>
            <a:pPr lvl="1">
              <a:lnSpc>
                <a:spcPct val="80000"/>
              </a:lnSpc>
            </a:pPr>
            <a:r>
              <a:rPr lang="en-US" sz="1800"/>
              <a:t>Slouch means bored</a:t>
            </a:r>
          </a:p>
          <a:p>
            <a:pPr>
              <a:lnSpc>
                <a:spcPct val="80000"/>
              </a:lnSpc>
            </a:pPr>
            <a:r>
              <a:rPr lang="en-US" sz="2000"/>
              <a:t>Regulators</a:t>
            </a:r>
          </a:p>
          <a:p>
            <a:pPr lvl="1">
              <a:lnSpc>
                <a:spcPct val="80000"/>
              </a:lnSpc>
            </a:pPr>
            <a:r>
              <a:rPr lang="en-US" sz="1800"/>
              <a:t>Eye contact, facial expression, raised hand that regulates the flow of the conversation.  Can I talk now?</a:t>
            </a:r>
          </a:p>
          <a:p>
            <a:pPr>
              <a:lnSpc>
                <a:spcPct val="80000"/>
              </a:lnSpc>
            </a:pPr>
            <a:r>
              <a:rPr lang="en-US" sz="2000"/>
              <a:t>Self Adapters</a:t>
            </a:r>
          </a:p>
          <a:p>
            <a:pPr lvl="1">
              <a:lnSpc>
                <a:spcPct val="80000"/>
              </a:lnSpc>
            </a:pPr>
            <a:r>
              <a:rPr lang="en-US" sz="1800"/>
              <a:t>Nervous habits that help adapt to environment.-holding a pencil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Communicating with your eyes</a:t>
            </a:r>
          </a:p>
        </p:txBody>
      </p:sp>
      <p:sp>
        <p:nvSpPr>
          <p:cNvPr id="49155" name="Rectangle 3"/>
          <p:cNvSpPr>
            <a:spLocks noGrp="1" noChangeArrowheads="1"/>
          </p:cNvSpPr>
          <p:nvPr>
            <p:ph type="body" idx="1"/>
          </p:nvPr>
        </p:nvSpPr>
        <p:spPr/>
        <p:txBody>
          <a:bodyPr/>
          <a:lstStyle/>
          <a:p>
            <a:pPr>
              <a:lnSpc>
                <a:spcPct val="90000"/>
              </a:lnSpc>
            </a:pPr>
            <a:r>
              <a:rPr lang="en-US"/>
              <a:t>Performs four functions in communications</a:t>
            </a:r>
          </a:p>
          <a:p>
            <a:pPr lvl="1">
              <a:lnSpc>
                <a:spcPct val="90000"/>
              </a:lnSpc>
            </a:pPr>
            <a:r>
              <a:rPr lang="en-US"/>
              <a:t>Cognitive – look away to clear thoughts, or keep from being distracted</a:t>
            </a:r>
          </a:p>
          <a:p>
            <a:pPr lvl="1">
              <a:lnSpc>
                <a:spcPct val="90000"/>
              </a:lnSpc>
            </a:pPr>
            <a:r>
              <a:rPr lang="en-US"/>
              <a:t>Monitoring – allows modifying message based on reactions</a:t>
            </a:r>
          </a:p>
          <a:p>
            <a:pPr lvl="1">
              <a:lnSpc>
                <a:spcPct val="90000"/>
              </a:lnSpc>
            </a:pPr>
            <a:r>
              <a:rPr lang="en-US"/>
              <a:t>Regulatory – open or close communication gate</a:t>
            </a:r>
          </a:p>
          <a:p>
            <a:pPr lvl="1">
              <a:lnSpc>
                <a:spcPct val="90000"/>
              </a:lnSpc>
            </a:pPr>
            <a:r>
              <a:rPr lang="en-US"/>
              <a:t>Expressive – helps express emotions </a:t>
            </a:r>
          </a:p>
          <a:p>
            <a:pPr lvl="1">
              <a:lnSpc>
                <a:spcPct val="90000"/>
              </a:lnSpc>
            </a:pPr>
            <a:endParaRPr lang="en-US"/>
          </a:p>
          <a:p>
            <a:pPr lvl="1">
              <a:lnSpc>
                <a:spcPct val="90000"/>
              </a:lnSpc>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Proximic Behavior</a:t>
            </a:r>
          </a:p>
        </p:txBody>
      </p:sp>
      <p:sp>
        <p:nvSpPr>
          <p:cNvPr id="51203" name="Rectangle 3"/>
          <p:cNvSpPr>
            <a:spLocks noGrp="1" noChangeArrowheads="1"/>
          </p:cNvSpPr>
          <p:nvPr>
            <p:ph type="body" idx="1"/>
          </p:nvPr>
        </p:nvSpPr>
        <p:spPr/>
        <p:txBody>
          <a:bodyPr/>
          <a:lstStyle/>
          <a:p>
            <a:r>
              <a:rPr lang="en-US"/>
              <a:t>The way we use space</a:t>
            </a:r>
          </a:p>
          <a:p>
            <a:r>
              <a:rPr lang="en-US"/>
              <a:t>Communications are facilitated when distance is comfortable</a:t>
            </a:r>
          </a:p>
          <a:p>
            <a:pPr>
              <a:buFontTx/>
              <a:buNone/>
            </a:pPr>
            <a:endParaRPr lang="en-US"/>
          </a:p>
          <a:p>
            <a:endParaRPr lang="en-US"/>
          </a:p>
        </p:txBody>
      </p:sp>
      <p:pic>
        <p:nvPicPr>
          <p:cNvPr id="51204" name="Picture 4" descr="j0195344"/>
          <p:cNvPicPr>
            <a:picLocks noChangeAspect="1" noChangeArrowheads="1"/>
          </p:cNvPicPr>
          <p:nvPr/>
        </p:nvPicPr>
        <p:blipFill>
          <a:blip r:embed="rId3" cstate="print"/>
          <a:srcRect/>
          <a:stretch>
            <a:fillRect/>
          </a:stretch>
        </p:blipFill>
        <p:spPr bwMode="auto">
          <a:xfrm>
            <a:off x="5867400" y="3886200"/>
            <a:ext cx="2819400" cy="1738313"/>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Proximic Behavior</a:t>
            </a:r>
          </a:p>
        </p:txBody>
      </p:sp>
      <p:sp>
        <p:nvSpPr>
          <p:cNvPr id="53251" name="Rectangle 3"/>
          <p:cNvSpPr>
            <a:spLocks noGrp="1" noChangeArrowheads="1"/>
          </p:cNvSpPr>
          <p:nvPr>
            <p:ph type="body" idx="1"/>
          </p:nvPr>
        </p:nvSpPr>
        <p:spPr>
          <a:xfrm>
            <a:off x="533400" y="1676400"/>
            <a:ext cx="8229600" cy="3886200"/>
          </a:xfrm>
        </p:spPr>
        <p:txBody>
          <a:bodyPr/>
          <a:lstStyle/>
          <a:p>
            <a:r>
              <a:rPr lang="en-US" sz="2400"/>
              <a:t>Territoriality and Personal Space</a:t>
            </a:r>
          </a:p>
          <a:p>
            <a:pPr lvl="1"/>
            <a:r>
              <a:rPr lang="en-US" sz="2000"/>
              <a:t>Resident advantage-</a:t>
            </a:r>
          </a:p>
          <a:p>
            <a:pPr lvl="2"/>
            <a:r>
              <a:rPr lang="en-US" sz="1800"/>
              <a:t>space you own-home court advantage-</a:t>
            </a:r>
          </a:p>
          <a:p>
            <a:pPr lvl="2"/>
            <a:r>
              <a:rPr lang="en-US" sz="1800"/>
              <a:t>perform better in your space</a:t>
            </a:r>
          </a:p>
          <a:p>
            <a:pPr lvl="2"/>
            <a:r>
              <a:rPr lang="en-US" sz="1800"/>
              <a:t>Mark our territory</a:t>
            </a:r>
          </a:p>
          <a:p>
            <a:pPr lvl="1"/>
            <a:r>
              <a:rPr lang="en-US" sz="2000"/>
              <a:t>Personal Space – </a:t>
            </a:r>
          </a:p>
          <a:p>
            <a:pPr lvl="2"/>
            <a:r>
              <a:rPr lang="en-US" sz="1800"/>
              <a:t>Psychological outline around you</a:t>
            </a:r>
          </a:p>
          <a:p>
            <a:pPr lvl="2"/>
            <a:r>
              <a:rPr lang="en-US" sz="1800"/>
              <a:t>Expands and contracts to meet social needs</a:t>
            </a:r>
          </a:p>
          <a:p>
            <a:pPr lvl="2"/>
            <a:r>
              <a:rPr lang="en-US" sz="1800"/>
              <a:t>Four categories that have implications for group behavior</a:t>
            </a:r>
          </a:p>
          <a:p>
            <a:pPr lvl="3"/>
            <a:r>
              <a:rPr lang="en-US" sz="1600" b="1"/>
              <a:t>Intimate Distance(0 to 8 inches</a:t>
            </a:r>
            <a:r>
              <a:rPr lang="en-US" sz="1600"/>
              <a:t>) Body contact and intimate relationship.  </a:t>
            </a:r>
          </a:p>
          <a:p>
            <a:pPr lvl="3"/>
            <a:r>
              <a:rPr lang="en-US" sz="1600" b="1"/>
              <a:t>Personal distance (1 ½ to 4 feet)</a:t>
            </a:r>
            <a:r>
              <a:rPr lang="en-US" sz="1600"/>
              <a:t> typical interaction for friends, </a:t>
            </a:r>
          </a:p>
          <a:p>
            <a:pPr lvl="3"/>
            <a:r>
              <a:rPr lang="en-US" sz="1600" b="1"/>
              <a:t>Social distance (4 to 12 feet)</a:t>
            </a:r>
            <a:r>
              <a:rPr lang="en-US" sz="1600"/>
              <a:t> out of touch range – used for casual contact with strangers and business functions</a:t>
            </a:r>
          </a:p>
          <a:p>
            <a:pPr lvl="3"/>
            <a:r>
              <a:rPr lang="en-US" sz="1600" b="1"/>
              <a:t>Public distance (12 feet and beyond</a:t>
            </a:r>
            <a:r>
              <a:rPr lang="en-US" sz="1600"/>
              <a:t>) formal encounters, speeches, platform presentations, classrooms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4000"/>
              <a:t>Personal Space varies culturally and ethnically</a:t>
            </a:r>
          </a:p>
        </p:txBody>
      </p:sp>
      <p:sp>
        <p:nvSpPr>
          <p:cNvPr id="55299" name="Rectangle 3"/>
          <p:cNvSpPr>
            <a:spLocks noGrp="1" noChangeArrowheads="1"/>
          </p:cNvSpPr>
          <p:nvPr>
            <p:ph type="body" idx="1"/>
          </p:nvPr>
        </p:nvSpPr>
        <p:spPr/>
        <p:txBody>
          <a:bodyPr/>
          <a:lstStyle/>
          <a:p>
            <a:pPr>
              <a:lnSpc>
                <a:spcPct val="80000"/>
              </a:lnSpc>
              <a:buFontTx/>
              <a:buNone/>
            </a:pPr>
            <a:endParaRPr lang="en-US" sz="2000"/>
          </a:p>
          <a:p>
            <a:pPr>
              <a:lnSpc>
                <a:spcPct val="80000"/>
              </a:lnSpc>
            </a:pPr>
            <a:r>
              <a:rPr lang="en-US" sz="2000" b="1"/>
              <a:t>Saudi Arabia</a:t>
            </a:r>
            <a:r>
              <a:rPr lang="en-US" sz="2000"/>
              <a:t> for example, you might find yourself almost nose to nose with a business associate because their social space equates to our intimate space. </a:t>
            </a:r>
          </a:p>
          <a:p>
            <a:pPr>
              <a:lnSpc>
                <a:spcPct val="80000"/>
              </a:lnSpc>
            </a:pPr>
            <a:r>
              <a:rPr lang="en-US" sz="2000"/>
              <a:t>If, on the other hand, you were visiting a friend in </a:t>
            </a:r>
            <a:r>
              <a:rPr lang="en-US" sz="2000" b="1"/>
              <a:t>the Netherlands</a:t>
            </a:r>
            <a:r>
              <a:rPr lang="en-US" sz="2000"/>
              <a:t>, you would find the roles reversed, you would be doing the chasing because their personal space equates to our social space. </a:t>
            </a:r>
          </a:p>
          <a:p>
            <a:pPr>
              <a:lnSpc>
                <a:spcPct val="80000"/>
              </a:lnSpc>
            </a:pPr>
            <a:r>
              <a:rPr lang="en-US" sz="2000"/>
              <a:t>We Americans tend to pull in our elbows and knees and try not to touch or even look at one another while riding the bus. In </a:t>
            </a:r>
            <a:r>
              <a:rPr lang="en-US" sz="2000" b="1"/>
              <a:t>Japan</a:t>
            </a:r>
            <a:r>
              <a:rPr lang="en-US" sz="2000"/>
              <a:t>, a country with a population half the size of the United States cramed into an area half the size of California, subway passengers are literally pushed into the cars until not even one more person will fit. You cannot help but be pressed against someone else's sweaty body. </a:t>
            </a:r>
          </a:p>
          <a:p>
            <a:pPr>
              <a:lnSpc>
                <a:spcPct val="80000"/>
              </a:lnSpc>
            </a:pP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Proximic Behavior</a:t>
            </a:r>
          </a:p>
        </p:txBody>
      </p:sp>
      <p:sp>
        <p:nvSpPr>
          <p:cNvPr id="57347" name="Rectangle 3"/>
          <p:cNvSpPr>
            <a:spLocks noGrp="1" noChangeArrowheads="1"/>
          </p:cNvSpPr>
          <p:nvPr>
            <p:ph type="body" idx="1"/>
          </p:nvPr>
        </p:nvSpPr>
        <p:spPr/>
        <p:txBody>
          <a:bodyPr/>
          <a:lstStyle/>
          <a:p>
            <a:pPr lvl="1">
              <a:lnSpc>
                <a:spcPct val="90000"/>
              </a:lnSpc>
            </a:pPr>
            <a:r>
              <a:rPr lang="en-US"/>
              <a:t>Group Spatial Ecology</a:t>
            </a:r>
          </a:p>
          <a:p>
            <a:pPr lvl="2">
              <a:lnSpc>
                <a:spcPct val="90000"/>
              </a:lnSpc>
            </a:pPr>
            <a:r>
              <a:rPr lang="en-US"/>
              <a:t> Sociopetal-encourages contact</a:t>
            </a:r>
          </a:p>
          <a:p>
            <a:pPr lvl="2">
              <a:lnSpc>
                <a:spcPct val="90000"/>
              </a:lnSpc>
            </a:pPr>
            <a:r>
              <a:rPr lang="en-US"/>
              <a:t>Sociofugal-discourages discourse and communication</a:t>
            </a:r>
          </a:p>
          <a:p>
            <a:pPr lvl="2">
              <a:lnSpc>
                <a:spcPct val="90000"/>
              </a:lnSpc>
            </a:pPr>
            <a:r>
              <a:rPr lang="en-US"/>
              <a:t>The way people arrange themselves in small groups</a:t>
            </a:r>
          </a:p>
          <a:p>
            <a:pPr lvl="3">
              <a:lnSpc>
                <a:spcPct val="90000"/>
              </a:lnSpc>
            </a:pPr>
            <a:r>
              <a:rPr lang="en-US"/>
              <a:t>Leaders and dominent people sit at the ends of rectangular tables</a:t>
            </a:r>
          </a:p>
          <a:p>
            <a:pPr lvl="3">
              <a:lnSpc>
                <a:spcPct val="90000"/>
              </a:lnSpc>
            </a:pPr>
            <a:r>
              <a:rPr lang="en-US"/>
              <a:t>Potential leaders are in positions with the most eye contact</a:t>
            </a:r>
          </a:p>
          <a:p>
            <a:pPr lvl="2">
              <a:lnSpc>
                <a:spcPct val="90000"/>
              </a:lnSpc>
            </a:pPr>
            <a:endParaRPr lang="en-US"/>
          </a:p>
          <a:p>
            <a:pPr>
              <a:lnSpc>
                <a:spcPct val="90000"/>
              </a:lnSpc>
            </a:pP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Spatial Ecology</a:t>
            </a:r>
          </a:p>
        </p:txBody>
      </p:sp>
      <p:sp>
        <p:nvSpPr>
          <p:cNvPr id="59395" name="Rectangle 3"/>
          <p:cNvSpPr>
            <a:spLocks noGrp="1" noChangeArrowheads="1"/>
          </p:cNvSpPr>
          <p:nvPr>
            <p:ph type="body" idx="1"/>
          </p:nvPr>
        </p:nvSpPr>
        <p:spPr/>
        <p:txBody>
          <a:bodyPr/>
          <a:lstStyle/>
          <a:p>
            <a:r>
              <a:rPr lang="en-US"/>
              <a:t>Who you have eye contact with determines who you talk to </a:t>
            </a:r>
          </a:p>
          <a:p>
            <a:r>
              <a:rPr lang="en-US"/>
              <a:t>People who are more centrally located receive more messages</a:t>
            </a:r>
          </a:p>
          <a:p>
            <a:r>
              <a:rPr lang="en-US"/>
              <a:t>You speak to people across from you</a:t>
            </a:r>
          </a:p>
          <a:p>
            <a:r>
              <a:rPr lang="en-US"/>
              <a:t>People who sit at the corners of a table contribute less  </a:t>
            </a:r>
          </a:p>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Informal communications</a:t>
            </a:r>
          </a:p>
        </p:txBody>
      </p:sp>
      <p:sp>
        <p:nvSpPr>
          <p:cNvPr id="33795" name="Rectangle 3"/>
          <p:cNvSpPr>
            <a:spLocks noGrp="1" noChangeArrowheads="1"/>
          </p:cNvSpPr>
          <p:nvPr>
            <p:ph type="body" idx="1"/>
          </p:nvPr>
        </p:nvSpPr>
        <p:spPr/>
        <p:txBody>
          <a:bodyPr/>
          <a:lstStyle/>
          <a:p>
            <a:pPr>
              <a:lnSpc>
                <a:spcPct val="90000"/>
              </a:lnSpc>
            </a:pPr>
            <a:r>
              <a:rPr lang="en-US"/>
              <a:t>MBWA</a:t>
            </a:r>
          </a:p>
          <a:p>
            <a:pPr lvl="1">
              <a:lnSpc>
                <a:spcPct val="90000"/>
              </a:lnSpc>
            </a:pPr>
            <a:r>
              <a:rPr lang="en-US"/>
              <a:t>No formal agenda</a:t>
            </a:r>
          </a:p>
          <a:p>
            <a:pPr lvl="1">
              <a:lnSpc>
                <a:spcPct val="90000"/>
              </a:lnSpc>
            </a:pPr>
            <a:r>
              <a:rPr lang="en-US"/>
              <a:t>Make friends</a:t>
            </a:r>
          </a:p>
          <a:p>
            <a:pPr lvl="1">
              <a:lnSpc>
                <a:spcPct val="90000"/>
              </a:lnSpc>
            </a:pPr>
            <a:r>
              <a:rPr lang="en-US"/>
              <a:t>Observe what is going on</a:t>
            </a:r>
          </a:p>
          <a:p>
            <a:pPr>
              <a:lnSpc>
                <a:spcPct val="90000"/>
              </a:lnSpc>
            </a:pPr>
            <a:r>
              <a:rPr lang="en-US"/>
              <a:t>Grapevine</a:t>
            </a:r>
          </a:p>
          <a:p>
            <a:pPr lvl="1">
              <a:lnSpc>
                <a:spcPct val="90000"/>
              </a:lnSpc>
            </a:pPr>
            <a:r>
              <a:rPr lang="en-US"/>
              <a:t>Links all employees in all directions</a:t>
            </a:r>
          </a:p>
          <a:p>
            <a:pPr lvl="1">
              <a:lnSpc>
                <a:spcPct val="90000"/>
              </a:lnSpc>
            </a:pPr>
            <a:r>
              <a:rPr lang="en-US"/>
              <a:t>70-90% of information is accurate</a:t>
            </a:r>
          </a:p>
          <a:p>
            <a:pPr lvl="1">
              <a:lnSpc>
                <a:spcPct val="90000"/>
              </a:lnSpc>
            </a:pP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Workplace Communications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8" name="Picture 4" descr="j0343457"/>
          <p:cNvPicPr>
            <a:picLocks noChangeAspect="1" noChangeArrowheads="1"/>
          </p:cNvPicPr>
          <p:nvPr>
            <p:ph sz="quarter" idx="4294967295"/>
          </p:nvPr>
        </p:nvPicPr>
        <p:blipFill>
          <a:blip r:embed="rId3" cstate="print"/>
          <a:srcRect/>
          <a:stretch>
            <a:fillRect/>
          </a:stretch>
        </p:blipFill>
        <p:spPr>
          <a:xfrm>
            <a:off x="7010400" y="4876800"/>
            <a:ext cx="1524000" cy="1524000"/>
          </a:xfrm>
        </p:spPr>
      </p:pic>
      <p:sp>
        <p:nvSpPr>
          <p:cNvPr id="62466" name="Rectangle 2"/>
          <p:cNvSpPr>
            <a:spLocks noGrp="1" noChangeArrowheads="1"/>
          </p:cNvSpPr>
          <p:nvPr>
            <p:ph type="title"/>
          </p:nvPr>
        </p:nvSpPr>
        <p:spPr/>
        <p:txBody>
          <a:bodyPr/>
          <a:lstStyle/>
          <a:p>
            <a:r>
              <a:rPr lang="en-US"/>
              <a:t>Information Model</a:t>
            </a:r>
          </a:p>
        </p:txBody>
      </p:sp>
      <p:sp>
        <p:nvSpPr>
          <p:cNvPr id="62467" name="Rectangle 3"/>
          <p:cNvSpPr>
            <a:spLocks noGrp="1" noChangeArrowheads="1"/>
          </p:cNvSpPr>
          <p:nvPr>
            <p:ph type="body" idx="1"/>
          </p:nvPr>
        </p:nvSpPr>
        <p:spPr/>
        <p:txBody>
          <a:bodyPr/>
          <a:lstStyle/>
          <a:p>
            <a:pPr>
              <a:lnSpc>
                <a:spcPct val="90000"/>
              </a:lnSpc>
            </a:pPr>
            <a:r>
              <a:rPr lang="en-US" sz="2400"/>
              <a:t>Reduces time to solve problems by making information universally available and ubiquitous.</a:t>
            </a:r>
          </a:p>
          <a:p>
            <a:pPr>
              <a:lnSpc>
                <a:spcPct val="90000"/>
              </a:lnSpc>
            </a:pPr>
            <a:r>
              <a:rPr lang="en-US" sz="2400"/>
              <a:t>Allows teams to work at a distance</a:t>
            </a:r>
          </a:p>
          <a:p>
            <a:pPr>
              <a:lnSpc>
                <a:spcPct val="90000"/>
              </a:lnSpc>
            </a:pPr>
            <a:r>
              <a:rPr lang="en-US" sz="2400"/>
              <a:t>Eastman and Mallach</a:t>
            </a:r>
          </a:p>
          <a:p>
            <a:pPr lvl="1">
              <a:lnSpc>
                <a:spcPct val="90000"/>
              </a:lnSpc>
            </a:pPr>
            <a:r>
              <a:rPr lang="en-US" sz="2000"/>
              <a:t>Mode 0=no sharing of computers</a:t>
            </a:r>
          </a:p>
          <a:p>
            <a:pPr lvl="1">
              <a:lnSpc>
                <a:spcPct val="90000"/>
              </a:lnSpc>
            </a:pPr>
            <a:r>
              <a:rPr lang="en-US" sz="2000"/>
              <a:t>Mode 1= Stand alone systems, some hardware sharing</a:t>
            </a:r>
          </a:p>
          <a:p>
            <a:pPr lvl="1">
              <a:lnSpc>
                <a:spcPct val="90000"/>
              </a:lnSpc>
            </a:pPr>
            <a:r>
              <a:rPr lang="en-US" sz="2000"/>
              <a:t>Mode 2= Management puts information where it deems it will be needed</a:t>
            </a:r>
          </a:p>
          <a:p>
            <a:pPr lvl="1">
              <a:lnSpc>
                <a:spcPct val="90000"/>
              </a:lnSpc>
            </a:pPr>
            <a:r>
              <a:rPr lang="en-US" sz="2000"/>
              <a:t>Mode 3= anybody puts anything in the system for anyone to read and use.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1600200"/>
            <a:ext cx="7772400" cy="1462088"/>
          </a:xfrm>
        </p:spPr>
        <p:txBody>
          <a:bodyPr/>
          <a:lstStyle/>
          <a:p>
            <a:r>
              <a:rPr lang="en-US"/>
              <a:t>OK, so what is it?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Barriers to Communication</a:t>
            </a:r>
          </a:p>
        </p:txBody>
      </p:sp>
      <p:sp>
        <p:nvSpPr>
          <p:cNvPr id="65539" name="Rectangle 3"/>
          <p:cNvSpPr>
            <a:spLocks noGrp="1" noChangeArrowheads="1"/>
          </p:cNvSpPr>
          <p:nvPr>
            <p:ph type="body" idx="1"/>
          </p:nvPr>
        </p:nvSpPr>
        <p:spPr/>
        <p:txBody>
          <a:bodyPr/>
          <a:lstStyle/>
          <a:p>
            <a:r>
              <a:rPr lang="en-US"/>
              <a:t>Individual Barriers</a:t>
            </a:r>
          </a:p>
          <a:p>
            <a:pPr lvl="1"/>
            <a:r>
              <a:rPr lang="en-US"/>
              <a:t>Prejudging and Rehearsing</a:t>
            </a:r>
          </a:p>
          <a:p>
            <a:pPr lvl="1"/>
            <a:r>
              <a:rPr lang="en-US"/>
              <a:t>Selecting the wrong channel</a:t>
            </a:r>
          </a:p>
          <a:p>
            <a:pPr lvl="1"/>
            <a:r>
              <a:rPr lang="en-US"/>
              <a:t>Semantics</a:t>
            </a:r>
          </a:p>
          <a:p>
            <a:pPr lvl="1"/>
            <a:r>
              <a:rPr lang="en-US"/>
              <a:t>Inconsistent cues – verbal /non verbal</a:t>
            </a:r>
          </a:p>
          <a:p>
            <a:pPr lvl="1"/>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Barriers to Communication</a:t>
            </a:r>
          </a:p>
        </p:txBody>
      </p:sp>
      <p:sp>
        <p:nvSpPr>
          <p:cNvPr id="66563" name="Rectangle 3"/>
          <p:cNvSpPr>
            <a:spLocks noGrp="1" noChangeArrowheads="1"/>
          </p:cNvSpPr>
          <p:nvPr>
            <p:ph type="body" idx="1"/>
          </p:nvPr>
        </p:nvSpPr>
        <p:spPr/>
        <p:txBody>
          <a:bodyPr/>
          <a:lstStyle/>
          <a:p>
            <a:r>
              <a:rPr lang="en-US"/>
              <a:t>Organizational </a:t>
            </a:r>
          </a:p>
          <a:p>
            <a:pPr lvl="1"/>
            <a:r>
              <a:rPr lang="en-US"/>
              <a:t>Status and power differences</a:t>
            </a:r>
          </a:p>
          <a:p>
            <a:pPr lvl="1"/>
            <a:r>
              <a:rPr lang="en-US"/>
              <a:t>Organizational Structure</a:t>
            </a:r>
          </a:p>
          <a:p>
            <a:pPr lvl="1"/>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Overcoming Barriers</a:t>
            </a:r>
          </a:p>
        </p:txBody>
      </p:sp>
      <p:sp>
        <p:nvSpPr>
          <p:cNvPr id="67587" name="Rectangle 3"/>
          <p:cNvSpPr>
            <a:spLocks noGrp="1" noChangeArrowheads="1"/>
          </p:cNvSpPr>
          <p:nvPr>
            <p:ph type="body" idx="1"/>
          </p:nvPr>
        </p:nvSpPr>
        <p:spPr/>
        <p:txBody>
          <a:bodyPr/>
          <a:lstStyle/>
          <a:p>
            <a:r>
              <a:rPr lang="en-US"/>
              <a:t>Active listening</a:t>
            </a:r>
          </a:p>
          <a:p>
            <a:r>
              <a:rPr lang="en-US"/>
              <a:t>Developing appropriate organizations</a:t>
            </a:r>
          </a:p>
          <a:p>
            <a:r>
              <a:rPr lang="en-US"/>
              <a:t>Create appropriate climate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609600" y="1752600"/>
            <a:ext cx="7924800" cy="3584575"/>
          </a:xfrm>
          <a:solidFill>
            <a:schemeClr val="bg2"/>
          </a:solidFill>
        </p:spPr>
        <p:txBody>
          <a:bodyPr/>
          <a:lstStyle/>
          <a:p>
            <a:r>
              <a:rPr lang="en-US">
                <a:solidFill>
                  <a:schemeClr val="tx1"/>
                </a:solidFill>
              </a:rPr>
              <a:t>That’s the class!!  I hope you have enjoyed it and that you will go out and change the world.  Good luck on the final!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What is Communication</a:t>
            </a:r>
          </a:p>
        </p:txBody>
      </p:sp>
      <p:sp>
        <p:nvSpPr>
          <p:cNvPr id="9219" name="Rectangle 3"/>
          <p:cNvSpPr>
            <a:spLocks noGrp="1" noChangeArrowheads="1"/>
          </p:cNvSpPr>
          <p:nvPr>
            <p:ph type="body" idx="1"/>
          </p:nvPr>
        </p:nvSpPr>
        <p:spPr/>
        <p:txBody>
          <a:bodyPr/>
          <a:lstStyle/>
          <a:p>
            <a:r>
              <a:rPr lang="en-US" sz="2800"/>
              <a:t>A process of acting on Information</a:t>
            </a:r>
          </a:p>
          <a:p>
            <a:r>
              <a:rPr lang="en-US" sz="2800"/>
              <a:t>An action process</a:t>
            </a:r>
          </a:p>
          <a:p>
            <a:pPr lvl="1"/>
            <a:r>
              <a:rPr lang="en-US" sz="2400"/>
              <a:t>Information is transferred</a:t>
            </a:r>
          </a:p>
          <a:p>
            <a:r>
              <a:rPr lang="en-US" sz="2800"/>
              <a:t>Interactive </a:t>
            </a:r>
          </a:p>
          <a:p>
            <a:pPr lvl="1"/>
            <a:r>
              <a:rPr lang="en-US" sz="2400"/>
              <a:t>Includes feedback within a context</a:t>
            </a:r>
          </a:p>
          <a:p>
            <a:pPr lvl="1"/>
            <a:r>
              <a:rPr lang="en-US" sz="2400"/>
              <a:t>Noise</a:t>
            </a:r>
          </a:p>
          <a:p>
            <a:r>
              <a:rPr lang="en-US" sz="2800"/>
              <a:t>Transactive</a:t>
            </a:r>
          </a:p>
          <a:p>
            <a:pPr lvl="1"/>
            <a:r>
              <a:rPr lang="en-US" sz="2400"/>
              <a:t>Simultaneous interaction</a:t>
            </a:r>
          </a:p>
          <a:p>
            <a:r>
              <a:rPr lang="en-US" sz="2800"/>
              <a:t>Complex process </a:t>
            </a:r>
          </a:p>
          <a:p>
            <a:pPr lvl="1"/>
            <a:r>
              <a:rPr lang="en-US" sz="2400"/>
              <a:t>Verbal and Non Verbal interaction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219">
                                            <p:txEl>
                                              <p:pRg st="7" end="7"/>
                                            </p:txEl>
                                          </p:spTgt>
                                        </p:tgtEl>
                                        <p:attrNameLst>
                                          <p:attrName>style.visibility</p:attrName>
                                        </p:attrNameLst>
                                      </p:cBhvr>
                                      <p:to>
                                        <p:strVal val="visible"/>
                                      </p:to>
                                    </p:set>
                                    <p:anim calcmode="lin" valueType="num">
                                      <p:cBhvr additive="base">
                                        <p:cTn id="49"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219">
                                            <p:txEl>
                                              <p:pRg st="8" end="8"/>
                                            </p:txEl>
                                          </p:spTgt>
                                        </p:tgtEl>
                                        <p:attrNameLst>
                                          <p:attrName>style.visibility</p:attrName>
                                        </p:attrNameLst>
                                      </p:cBhvr>
                                      <p:to>
                                        <p:strVal val="visible"/>
                                      </p:to>
                                    </p:set>
                                    <p:anim calcmode="lin" valueType="num">
                                      <p:cBhvr additive="base">
                                        <p:cTn id="55"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219">
                                            <p:txEl>
                                              <p:pRg st="9" end="9"/>
                                            </p:txEl>
                                          </p:spTgt>
                                        </p:tgtEl>
                                        <p:attrNameLst>
                                          <p:attrName>style.visibility</p:attrName>
                                        </p:attrNameLst>
                                      </p:cBhvr>
                                      <p:to>
                                        <p:strVal val="visible"/>
                                      </p:to>
                                    </p:set>
                                    <p:anim calcmode="lin" valueType="num">
                                      <p:cBhvr additive="base">
                                        <p:cTn id="61" dur="500" fill="hold"/>
                                        <p:tgtEl>
                                          <p:spTgt spid="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3" name="Picture 7"/>
          <p:cNvPicPr>
            <a:picLocks noChangeAspect="1" noChangeArrowheads="1"/>
          </p:cNvPicPr>
          <p:nvPr/>
        </p:nvPicPr>
        <p:blipFill>
          <a:blip r:embed="rId2" cstate="print"/>
          <a:srcRect/>
          <a:stretch>
            <a:fillRect/>
          </a:stretch>
        </p:blipFill>
        <p:spPr bwMode="auto">
          <a:xfrm>
            <a:off x="533400" y="393700"/>
            <a:ext cx="8001000" cy="6011863"/>
          </a:xfrm>
          <a:prstGeom prst="rect">
            <a:avLst/>
          </a:prstGeom>
          <a:solidFill>
            <a:schemeClr val="tx2"/>
          </a:solidFill>
          <a:ln w="12700" cap="sq">
            <a:noFill/>
            <a:miter lim="800000"/>
            <a:headEnd type="none" w="sm" len="sm"/>
            <a:tailEnd type="none" w="sm" len="sm"/>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a:t>Listening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Listening is a complex activity that is learned</a:t>
            </a:r>
          </a:p>
        </p:txBody>
      </p:sp>
      <p:pic>
        <p:nvPicPr>
          <p:cNvPr id="18435" name="Picture 3" descr="j0281104"/>
          <p:cNvPicPr>
            <a:picLocks noChangeAspect="1" noChangeArrowheads="1"/>
          </p:cNvPicPr>
          <p:nvPr/>
        </p:nvPicPr>
        <p:blipFill>
          <a:blip r:embed="rId3" cstate="print"/>
          <a:srcRect/>
          <a:stretch>
            <a:fillRect/>
          </a:stretch>
        </p:blipFill>
        <p:spPr bwMode="auto">
          <a:xfrm>
            <a:off x="3286125" y="2224088"/>
            <a:ext cx="4105275" cy="38465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Myths about Listening</a:t>
            </a:r>
          </a:p>
        </p:txBody>
      </p:sp>
      <p:sp>
        <p:nvSpPr>
          <p:cNvPr id="20483" name="Rectangle 3"/>
          <p:cNvSpPr>
            <a:spLocks noGrp="1" noChangeArrowheads="1"/>
          </p:cNvSpPr>
          <p:nvPr>
            <p:ph type="body" idx="1"/>
          </p:nvPr>
        </p:nvSpPr>
        <p:spPr/>
        <p:txBody>
          <a:bodyPr/>
          <a:lstStyle/>
          <a:p>
            <a:r>
              <a:rPr lang="en-US"/>
              <a:t>Related to Intelligence</a:t>
            </a:r>
          </a:p>
          <a:p>
            <a:r>
              <a:rPr lang="en-US"/>
              <a:t>Cannot be learned</a:t>
            </a:r>
          </a:p>
          <a:p>
            <a:r>
              <a:rPr lang="en-US"/>
              <a:t>Listening is the same as hearing</a:t>
            </a:r>
          </a:p>
          <a:p>
            <a:r>
              <a:rPr lang="en-US"/>
              <a:t>Speaker is responsible for communication</a:t>
            </a:r>
          </a:p>
          <a:p>
            <a:r>
              <a:rPr lang="en-US"/>
              <a:t>Means agreeing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Listening on Three Levels</a:t>
            </a:r>
          </a:p>
        </p:txBody>
      </p:sp>
      <p:sp>
        <p:nvSpPr>
          <p:cNvPr id="22531" name="Rectangle 3"/>
          <p:cNvSpPr>
            <a:spLocks noGrp="1" noChangeArrowheads="1"/>
          </p:cNvSpPr>
          <p:nvPr>
            <p:ph type="body" idx="4294967295"/>
          </p:nvPr>
        </p:nvSpPr>
        <p:spPr>
          <a:xfrm>
            <a:off x="457200" y="1524000"/>
            <a:ext cx="8229600" cy="3886200"/>
          </a:xfrm>
        </p:spPr>
        <p:txBody>
          <a:bodyPr/>
          <a:lstStyle/>
          <a:p>
            <a:r>
              <a:rPr lang="en-US" sz="2800"/>
              <a:t>Hearing</a:t>
            </a:r>
          </a:p>
          <a:p>
            <a:pPr lvl="1"/>
            <a:r>
              <a:rPr lang="en-US" sz="2400"/>
              <a:t>Involves receiving, translating and understanding the message</a:t>
            </a:r>
          </a:p>
          <a:p>
            <a:pPr lvl="1"/>
            <a:r>
              <a:rPr lang="en-US" sz="2400"/>
              <a:t>Involves translating non verbal cues to comprehend the message as intended</a:t>
            </a:r>
          </a:p>
          <a:p>
            <a:r>
              <a:rPr lang="en-US" sz="2800"/>
              <a:t>Analyzing</a:t>
            </a:r>
          </a:p>
          <a:p>
            <a:pPr lvl="1"/>
            <a:r>
              <a:rPr lang="en-US" sz="2400"/>
              <a:t>Hearing is included</a:t>
            </a:r>
          </a:p>
          <a:p>
            <a:pPr lvl="1"/>
            <a:r>
              <a:rPr lang="en-US" sz="2400"/>
              <a:t>Inferring the intent of the speaker-what did he really mean-and the context in which communication is taking place.</a:t>
            </a:r>
          </a:p>
          <a:p>
            <a:pPr lvl="1"/>
            <a:r>
              <a:rPr lang="en-US" sz="2400"/>
              <a:t>Confirming responses and asking questions helps with this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ox(out)">
                                      <p:cBhvr>
                                        <p:cTn id="7" dur="500"/>
                                        <p:tgtEl>
                                          <p:spTgt spid="2253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par>
                                <p:cTn id="8" presetID="4" presetClass="entr" presetSubtype="32" fill="hold" grpId="0" nodeType="withEffect">
                                  <p:stCondLst>
                                    <p:cond delay="0"/>
                                  </p:stCondLst>
                                  <p:childTnLst>
                                    <p:set>
                                      <p:cBhvr>
                                        <p:cTn id="9" dur="1" fill="hold">
                                          <p:stCondLst>
                                            <p:cond delay="0"/>
                                          </p:stCondLst>
                                        </p:cTn>
                                        <p:tgtEl>
                                          <p:spTgt spid="22531">
                                            <p:txEl>
                                              <p:pRg st="1" end="1"/>
                                            </p:txEl>
                                          </p:spTgt>
                                        </p:tgtEl>
                                        <p:attrNameLst>
                                          <p:attrName>style.visibility</p:attrName>
                                        </p:attrNameLst>
                                      </p:cBhvr>
                                      <p:to>
                                        <p:strVal val="visible"/>
                                      </p:to>
                                    </p:set>
                                    <p:animEffect transition="in" filter="box(out)">
                                      <p:cBhvr>
                                        <p:cTn id="10" dur="500"/>
                                        <p:tgtEl>
                                          <p:spTgt spid="22531">
                                            <p:txEl>
                                              <p:pRg st="1" end="1"/>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3" name="CAMERA.WAV"/>
                                        </p:tgtEl>
                                      </p:cMediaNode>
                                    </p:audio>
                                  </p:subTnLst>
                                </p:cTn>
                              </p:par>
                              <p:par>
                                <p:cTn id="11" presetID="4" presetClass="entr" presetSubtype="32" fill="hold" grpId="0" nodeType="with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Effect transition="in" filter="box(out)">
                                      <p:cBhvr>
                                        <p:cTn id="13" dur="500"/>
                                        <p:tgtEl>
                                          <p:spTgt spid="22531">
                                            <p:txEl>
                                              <p:pRg st="2" end="2"/>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22531">
                                            <p:txEl>
                                              <p:pRg st="3" end="3"/>
                                            </p:txEl>
                                          </p:spTgt>
                                        </p:tgtEl>
                                        <p:attrNameLst>
                                          <p:attrName>style.visibility</p:attrName>
                                        </p:attrNameLst>
                                      </p:cBhvr>
                                      <p:to>
                                        <p:strVal val="visible"/>
                                      </p:to>
                                    </p:set>
                                    <p:animEffect transition="in" filter="box(out)">
                                      <p:cBhvr>
                                        <p:cTn id="18" dur="500"/>
                                        <p:tgtEl>
                                          <p:spTgt spid="22531">
                                            <p:txEl>
                                              <p:pRg st="3" end="3"/>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CAMERA.WAV"/>
                                        </p:tgtEl>
                                      </p:cMediaNode>
                                    </p:audio>
                                  </p:subTnLst>
                                </p:cTn>
                              </p:par>
                              <p:par>
                                <p:cTn id="19" presetID="4" presetClass="entr" presetSubtype="32" fill="hold" grpId="0" nodeType="with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Effect transition="in" filter="box(out)">
                                      <p:cBhvr>
                                        <p:cTn id="21" dur="500"/>
                                        <p:tgtEl>
                                          <p:spTgt spid="22531">
                                            <p:txEl>
                                              <p:pRg st="4" end="4"/>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2" presetID="4" presetClass="entr" presetSubtype="32" fill="hold" grpId="0" nodeType="withEffect">
                                  <p:stCondLst>
                                    <p:cond delay="0"/>
                                  </p:stCondLst>
                                  <p:childTnLst>
                                    <p:set>
                                      <p:cBhvr>
                                        <p:cTn id="23" dur="1" fill="hold">
                                          <p:stCondLst>
                                            <p:cond delay="0"/>
                                          </p:stCondLst>
                                        </p:cTn>
                                        <p:tgtEl>
                                          <p:spTgt spid="22531">
                                            <p:txEl>
                                              <p:pRg st="5" end="5"/>
                                            </p:txEl>
                                          </p:spTgt>
                                        </p:tgtEl>
                                        <p:attrNameLst>
                                          <p:attrName>style.visibility</p:attrName>
                                        </p:attrNameLst>
                                      </p:cBhvr>
                                      <p:to>
                                        <p:strVal val="visible"/>
                                      </p:to>
                                    </p:set>
                                    <p:animEffect transition="in" filter="box(out)">
                                      <p:cBhvr>
                                        <p:cTn id="24" dur="500"/>
                                        <p:tgtEl>
                                          <p:spTgt spid="22531">
                                            <p:txEl>
                                              <p:pRg st="5" end="5"/>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5" presetID="4" presetClass="entr" presetSubtype="32" fill="hold" grpId="0" nodeType="withEffect">
                                  <p:stCondLst>
                                    <p:cond delay="0"/>
                                  </p:stCondLst>
                                  <p:childTnLst>
                                    <p:set>
                                      <p:cBhvr>
                                        <p:cTn id="26" dur="1" fill="hold">
                                          <p:stCondLst>
                                            <p:cond delay="0"/>
                                          </p:stCondLst>
                                        </p:cTn>
                                        <p:tgtEl>
                                          <p:spTgt spid="22531">
                                            <p:txEl>
                                              <p:pRg st="6" end="6"/>
                                            </p:txEl>
                                          </p:spTgt>
                                        </p:tgtEl>
                                        <p:attrNameLst>
                                          <p:attrName>style.visibility</p:attrName>
                                        </p:attrNameLst>
                                      </p:cBhvr>
                                      <p:to>
                                        <p:strVal val="visible"/>
                                      </p:to>
                                    </p:set>
                                    <p:animEffect transition="in" filter="box(out)">
                                      <p:cBhvr>
                                        <p:cTn id="27" dur="500"/>
                                        <p:tgtEl>
                                          <p:spTgt spid="22531">
                                            <p:txEl>
                                              <p:pRg st="6" end="6"/>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Fireworks</Template>
  <TotalTime>39</TotalTime>
  <Words>1095</Words>
  <Application>Microsoft Office PowerPoint</Application>
  <PresentationFormat>Экран (4:3)</PresentationFormat>
  <Paragraphs>190</Paragraphs>
  <Slides>33</Slides>
  <Notes>22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33</vt:i4>
      </vt:variant>
    </vt:vector>
  </HeadingPairs>
  <TitlesOfParts>
    <vt:vector size="38" baseType="lpstr">
      <vt:lpstr>Arial</vt:lpstr>
      <vt:lpstr>Arial Black</vt:lpstr>
      <vt:lpstr>Times New Roman</vt:lpstr>
      <vt:lpstr>Wingdings</vt:lpstr>
      <vt:lpstr>Fireworks</vt:lpstr>
      <vt:lpstr>Communications </vt:lpstr>
      <vt:lpstr>Why is communication important?</vt:lpstr>
      <vt:lpstr>OK, so what is it?</vt:lpstr>
      <vt:lpstr>What is Communication</vt:lpstr>
      <vt:lpstr>Слайд 5</vt:lpstr>
      <vt:lpstr>Listening </vt:lpstr>
      <vt:lpstr>Listening is a complex activity that is learned</vt:lpstr>
      <vt:lpstr>Myths about Listening</vt:lpstr>
      <vt:lpstr>Listening on Three Levels</vt:lpstr>
      <vt:lpstr>Empathizing</vt:lpstr>
      <vt:lpstr>Barriers to Effective Listening</vt:lpstr>
      <vt:lpstr>Active Listening Involves</vt:lpstr>
      <vt:lpstr>Language and Words</vt:lpstr>
      <vt:lpstr>Non Verbal Communications</vt:lpstr>
      <vt:lpstr>Importance of non verbal communications</vt:lpstr>
      <vt:lpstr>Frequency of Non Verbal Communication</vt:lpstr>
      <vt:lpstr>Functional </vt:lpstr>
      <vt:lpstr>Structural</vt:lpstr>
      <vt:lpstr>Non Verbal Communication </vt:lpstr>
      <vt:lpstr>Kinesic Behavior-Functional</vt:lpstr>
      <vt:lpstr>Communicating with your eyes</vt:lpstr>
      <vt:lpstr>Proximic Behavior</vt:lpstr>
      <vt:lpstr>Proximic Behavior</vt:lpstr>
      <vt:lpstr>Personal Space varies culturally and ethnically</vt:lpstr>
      <vt:lpstr>Proximic Behavior</vt:lpstr>
      <vt:lpstr>Spatial Ecology</vt:lpstr>
      <vt:lpstr>Informal communications</vt:lpstr>
      <vt:lpstr>Workplace Communications</vt:lpstr>
      <vt:lpstr>Information Model</vt:lpstr>
      <vt:lpstr>Barriers to Communication</vt:lpstr>
      <vt:lpstr>Barriers to Communication</vt:lpstr>
      <vt:lpstr>Overcoming Barriers</vt:lpstr>
      <vt:lpstr>That’s the class!!  I hope you have enjoyed it and that you will go out and change the world.  Good luck on the final!</vt:lpstr>
    </vt:vector>
  </TitlesOfParts>
  <Company>HealthSpan International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dc:title>
  <dc:creator>Jim Katzenstein</dc:creator>
  <cp:lastModifiedBy>user</cp:lastModifiedBy>
  <cp:revision>2</cp:revision>
  <dcterms:created xsi:type="dcterms:W3CDTF">2005-12-07T17:30:49Z</dcterms:created>
  <dcterms:modified xsi:type="dcterms:W3CDTF">2014-01-24T16:27:31Z</dcterms:modified>
</cp:coreProperties>
</file>